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317" r:id="rId3"/>
    <p:sldId id="297" r:id="rId4"/>
    <p:sldId id="316" r:id="rId5"/>
    <p:sldId id="310" r:id="rId6"/>
    <p:sldId id="299" r:id="rId7"/>
    <p:sldId id="312" r:id="rId8"/>
    <p:sldId id="311" r:id="rId9"/>
    <p:sldId id="302" r:id="rId10"/>
    <p:sldId id="305" r:id="rId11"/>
    <p:sldId id="306" r:id="rId12"/>
    <p:sldId id="314" r:id="rId13"/>
    <p:sldId id="319" r:id="rId14"/>
    <p:sldId id="323" r:id="rId15"/>
    <p:sldId id="32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9DC3E6"/>
    <a:srgbClr val="00B0F0"/>
    <a:srgbClr val="5B9BD5"/>
    <a:srgbClr val="0070C0"/>
    <a:srgbClr val="AFABAB"/>
    <a:srgbClr val="20497D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0" autoAdjust="0"/>
    <p:restoredTop sz="80649" autoAdjust="0"/>
  </p:normalViewPr>
  <p:slideViewPr>
    <p:cSldViewPr snapToGrid="0" showGuides="1">
      <p:cViewPr varScale="1">
        <p:scale>
          <a:sx n="82" d="100"/>
          <a:sy n="82" d="100"/>
        </p:scale>
        <p:origin x="108" y="60"/>
      </p:cViewPr>
      <p:guideLst>
        <p:guide orient="horz" pos="21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1F071-DD74-4D59-82FF-DA7B9A9D8A64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5406B-7978-4810-A393-A9207E88C76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开场语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5406B-7978-4810-A393-A9207E88C76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借助于分支预测和</a:t>
            </a:r>
            <a:r>
              <a:rPr lang="en-US" altLang="zh-CN" dirty="0" err="1"/>
              <a:t>InstBuffer</a:t>
            </a:r>
            <a:r>
              <a:rPr lang="zh-CN" altLang="en-US" dirty="0"/>
              <a:t>，我们可以基于得到的信息进行</a:t>
            </a:r>
            <a:r>
              <a:rPr lang="en-US" altLang="zh-CN" dirty="0" err="1"/>
              <a:t>npc</a:t>
            </a:r>
            <a:r>
              <a:rPr lang="zh-CN" altLang="en-US" dirty="0"/>
              <a:t>的只能控制，以达到指令的动态平衡，保证译码阶段有指令可取，并且都是正确的指令，不因取指而拖累指令执行。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5406B-7978-4810-A393-A9207E88C76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不要都讲，这只是常规内容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5406B-7978-4810-A393-A9207E88C760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做完</a:t>
            </a:r>
            <a:r>
              <a:rPr lang="en-US" altLang="zh-CN" dirty="0" err="1"/>
              <a:t>cpu</a:t>
            </a:r>
            <a:r>
              <a:rPr lang="zh-CN" altLang="en-US" dirty="0"/>
              <a:t>之后，我们才能够真正解放性能，迈向系统，要做到这一点我们必须至少支持</a:t>
            </a:r>
            <a:r>
              <a:rPr lang="en-US" altLang="zh-CN" dirty="0" err="1"/>
              <a:t>pmon</a:t>
            </a:r>
            <a:r>
              <a:rPr lang="zh-CN" altLang="en-US" dirty="0"/>
              <a:t>，同时为了达到最具吸引力的人机交互我们必须要解决</a:t>
            </a:r>
            <a:r>
              <a:rPr lang="en-US" altLang="zh-CN" dirty="0"/>
              <a:t>VGA</a:t>
            </a:r>
            <a:r>
              <a:rPr lang="zh-CN" altLang="en-US" dirty="0"/>
              <a:t>和</a:t>
            </a:r>
            <a:r>
              <a:rPr lang="en-US" altLang="zh-CN" dirty="0"/>
              <a:t>LCD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5406B-7978-4810-A393-A9207E88C760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可视化：</a:t>
            </a:r>
            <a:r>
              <a:rPr lang="en-US" altLang="zh-CN" dirty="0"/>
              <a:t>UI</a:t>
            </a:r>
            <a:r>
              <a:rPr lang="zh-CN" altLang="en-US" dirty="0"/>
              <a:t>显示，字符库显示处理。</a:t>
            </a:r>
            <a:endParaRPr lang="en-US" altLang="zh-CN" dirty="0"/>
          </a:p>
          <a:p>
            <a:r>
              <a:rPr lang="zh-CN" altLang="en-US" dirty="0"/>
              <a:t>系统级：从系统调用</a:t>
            </a:r>
            <a:r>
              <a:rPr lang="en-US" altLang="zh-CN" dirty="0" err="1"/>
              <a:t>UltraMIPS_UI</a:t>
            </a:r>
            <a:r>
              <a:rPr lang="zh-CN" altLang="en-US" dirty="0"/>
              <a:t>可以将执行转为外设</a:t>
            </a:r>
            <a:r>
              <a:rPr lang="en-US" altLang="zh-CN" dirty="0"/>
              <a:t>CPU</a:t>
            </a:r>
            <a:r>
              <a:rPr lang="zh-CN" altLang="en-US" dirty="0"/>
              <a:t>程序，由</a:t>
            </a:r>
            <a:r>
              <a:rPr lang="en-US" altLang="zh-CN" dirty="0"/>
              <a:t>CPU</a:t>
            </a:r>
            <a:r>
              <a:rPr lang="zh-CN" altLang="en-US" dirty="0"/>
              <a:t>执行。</a:t>
            </a:r>
            <a:endParaRPr lang="en-US" altLang="zh-CN" dirty="0"/>
          </a:p>
          <a:p>
            <a:r>
              <a:rPr lang="zh-CN" altLang="en-US" dirty="0"/>
              <a:t>可交互：人机互动反馈，按压动画。</a:t>
            </a:r>
            <a:endParaRPr lang="en-US" altLang="zh-CN" dirty="0"/>
          </a:p>
          <a:p>
            <a:r>
              <a:rPr lang="zh-CN" altLang="en-US" dirty="0"/>
              <a:t>强调互联和交互性，表现出我们的优势，并暗示我们虽然没有全部外设都开发但是也有这个能力（系统级别的互联）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5406B-7978-4810-A393-A9207E88C7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92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总结语：“而这就是</a:t>
            </a:r>
            <a:r>
              <a:rPr lang="en-US" altLang="zh-CN" dirty="0" err="1"/>
              <a:t>UltraMIPS</a:t>
            </a:r>
            <a:r>
              <a:rPr lang="zh-CN" altLang="en-US" dirty="0"/>
              <a:t>所具有的强大之处”，然后切</a:t>
            </a:r>
            <a:r>
              <a:rPr lang="en-US" altLang="zh-CN" dirty="0"/>
              <a:t>ppt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5406B-7978-4810-A393-A9207E88C7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18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开场语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5406B-7978-4810-A393-A9207E88C7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53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总览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5406B-7978-4810-A393-A9207E88C7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6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首先介绍取指之后的部分，最后才介绍取指部分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5406B-7978-4810-A393-A9207E88C760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讲清楚这是三个阶段，以及性能提升强度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5406B-7978-4810-A393-A9207E88C7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78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首先介绍取指之后的部分，最后介绍取指部分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5406B-7978-4810-A393-A9207E88C760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控制时间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5406B-7978-4810-A393-A9207E88C7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98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首先介绍取指之后的部分，最后介绍取指部分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5406B-7978-4810-A393-A9207E88C760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注意动态取指是第三阶段架构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5406B-7978-4810-A393-A9207E88C760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InstBuffer</a:t>
            </a:r>
            <a:r>
              <a:rPr lang="zh-CN" altLang="en-US" dirty="0"/>
              <a:t>解放</a:t>
            </a:r>
            <a:r>
              <a:rPr lang="en-US" altLang="zh-CN" dirty="0"/>
              <a:t>pc</a:t>
            </a:r>
            <a:r>
              <a:rPr lang="zh-CN" altLang="en-US" dirty="0"/>
              <a:t>，将取指与译码隔离开来，充分发挥</a:t>
            </a:r>
            <a:r>
              <a:rPr lang="en-US" altLang="zh-CN" dirty="0" err="1"/>
              <a:t>ICache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5406B-7978-4810-A393-A9207E88C760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3236-2CF8-4D49-B4FF-65ABD502ED12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9F9B0-1470-4AB9-B9C3-DB9AA813FF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3236-2CF8-4D49-B4FF-65ABD502ED12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9F9B0-1470-4AB9-B9C3-DB9AA813FF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3236-2CF8-4D49-B4FF-65ABD502ED12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9F9B0-1470-4AB9-B9C3-DB9AA813FF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3236-2CF8-4D49-B4FF-65ABD502ED12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9F9B0-1470-4AB9-B9C3-DB9AA813FF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3236-2CF8-4D49-B4FF-65ABD502ED12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9F9B0-1470-4AB9-B9C3-DB9AA813FF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3236-2CF8-4D49-B4FF-65ABD502ED12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9F9B0-1470-4AB9-B9C3-DB9AA813FF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3236-2CF8-4D49-B4FF-65ABD502ED12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9F9B0-1470-4AB9-B9C3-DB9AA813FF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3236-2CF8-4D49-B4FF-65ABD502ED12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9F9B0-1470-4AB9-B9C3-DB9AA813FF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3236-2CF8-4D49-B4FF-65ABD502ED12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9F9B0-1470-4AB9-B9C3-DB9AA813FF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3236-2CF8-4D49-B4FF-65ABD502ED12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9F9B0-1470-4AB9-B9C3-DB9AA813FF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3236-2CF8-4D49-B4FF-65ABD502ED12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9F9B0-1470-4AB9-B9C3-DB9AA813FF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53236-2CF8-4D49-B4FF-65ABD502ED12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9F9B0-1470-4AB9-B9C3-DB9AA813FF8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22.gif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73576" y="1597558"/>
            <a:ext cx="10444843" cy="848406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基于双发射处理器的 </a:t>
            </a:r>
            <a:r>
              <a:rPr lang="en-US" altLang="zh-CN" sz="3200" b="1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UltraMIPS</a:t>
            </a:r>
            <a:r>
              <a:rPr lang="en-US" altLang="zh-CN" sz="32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32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系统设计介绍</a:t>
            </a:r>
            <a:endParaRPr lang="en-US" sz="32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-2" y="1231353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标题 1"/>
          <p:cNvSpPr txBox="1"/>
          <p:nvPr/>
        </p:nvSpPr>
        <p:spPr>
          <a:xfrm>
            <a:off x="678184" y="267011"/>
            <a:ext cx="10444843" cy="6630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NSCSCC </a:t>
            </a:r>
            <a:r>
              <a:rPr lang="en-US" sz="32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2020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7443" b="-10075"/>
          <a:stretch>
            <a:fillRect/>
          </a:stretch>
        </p:blipFill>
        <p:spPr>
          <a:xfrm>
            <a:off x="272720" y="125801"/>
            <a:ext cx="1152187" cy="103208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95460" y="4569501"/>
            <a:ext cx="27071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李程浩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Cache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开发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0407" y="6406323"/>
            <a:ext cx="181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HITSZ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78351" y="4544123"/>
            <a:ext cx="27071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宫浩辰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AXI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接口及外设开发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19613" y="4569501"/>
            <a:ext cx="2707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刘定邦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双发射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cpu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开发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202504" y="4544123"/>
            <a:ext cx="27071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任翔宇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系统相关开发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753" y="162536"/>
            <a:ext cx="1537831" cy="92269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D9784A-2F5E-478D-AC6C-17921FAFE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769" y="9760970"/>
            <a:ext cx="9485714" cy="48571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D55EEB7-BBDF-43AD-B9BD-6EABBED170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1173"/>
          <a:stretch/>
        </p:blipFill>
        <p:spPr>
          <a:xfrm>
            <a:off x="1776588" y="2833123"/>
            <a:ext cx="1164203" cy="16393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7E934CC-781F-400C-8CC3-712E128756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4067" y="2795591"/>
            <a:ext cx="1302806" cy="168231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2EF3029-6739-4FC5-A179-A3536A438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149" y="2765325"/>
            <a:ext cx="1250953" cy="170715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F5A7FC8-75A9-4D3D-BC7C-A14F12A66B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9726" y="2756575"/>
            <a:ext cx="1212720" cy="1715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075048" y="3080910"/>
            <a:ext cx="5329349" cy="3362053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0758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动态取指</a:t>
            </a:r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3509" y="6403533"/>
            <a:ext cx="181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bg1"/>
                </a:solidFill>
              </a:rPr>
              <a:t>UltraMIPS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569640" y="209196"/>
            <a:ext cx="14339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</a:rPr>
              <a:t>CPU</a:t>
            </a:r>
            <a:r>
              <a:rPr lang="zh-CN" altLang="en-US" sz="1600" dirty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</a:rPr>
              <a:t>主体架构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199" y="2611570"/>
            <a:ext cx="1375257" cy="568430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Branch Prediction</a:t>
            </a:r>
            <a:endParaRPr lang="en-US" dirty="0"/>
          </a:p>
        </p:txBody>
      </p:sp>
      <p:sp>
        <p:nvSpPr>
          <p:cNvPr id="21" name="矩形 20"/>
          <p:cNvSpPr/>
          <p:nvPr/>
        </p:nvSpPr>
        <p:spPr>
          <a:xfrm>
            <a:off x="4233300" y="3143055"/>
            <a:ext cx="4988040" cy="737976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Dynamic Inst Fetch</a:t>
            </a:r>
            <a:endParaRPr lang="en-US" dirty="0"/>
          </a:p>
        </p:txBody>
      </p:sp>
      <p:sp>
        <p:nvSpPr>
          <p:cNvPr id="26" name="箭头: 上 25"/>
          <p:cNvSpPr/>
          <p:nvPr/>
        </p:nvSpPr>
        <p:spPr>
          <a:xfrm>
            <a:off x="7423700" y="3869311"/>
            <a:ext cx="649833" cy="979481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矩形 28"/>
          <p:cNvSpPr/>
          <p:nvPr/>
        </p:nvSpPr>
        <p:spPr>
          <a:xfrm>
            <a:off x="838199" y="3918219"/>
            <a:ext cx="1375257" cy="568430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Flush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753864" y="4066401"/>
            <a:ext cx="1596041" cy="670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ICache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State</a:t>
            </a:r>
          </a:p>
        </p:txBody>
      </p:sp>
      <p:sp>
        <p:nvSpPr>
          <p:cNvPr id="31" name="箭头: 上 30"/>
          <p:cNvSpPr/>
          <p:nvPr/>
        </p:nvSpPr>
        <p:spPr>
          <a:xfrm>
            <a:off x="5175956" y="3883463"/>
            <a:ext cx="649833" cy="979481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4020557" y="4129531"/>
            <a:ext cx="1596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Inst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箭头: 上 37"/>
          <p:cNvSpPr/>
          <p:nvPr/>
        </p:nvSpPr>
        <p:spPr>
          <a:xfrm>
            <a:off x="7423700" y="2101429"/>
            <a:ext cx="649833" cy="979481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7702866" y="2311355"/>
            <a:ext cx="1596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Inst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Valid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箭头: 上 41"/>
          <p:cNvSpPr/>
          <p:nvPr/>
        </p:nvSpPr>
        <p:spPr>
          <a:xfrm>
            <a:off x="5175956" y="2121830"/>
            <a:ext cx="649833" cy="979481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4020556" y="2311354"/>
            <a:ext cx="1596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Inst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8" name="连接符: 肘形 77"/>
          <p:cNvCxnSpPr>
            <a:stCxn id="11" idx="3"/>
            <a:endCxn id="21" idx="1"/>
          </p:cNvCxnSpPr>
          <p:nvPr/>
        </p:nvCxnSpPr>
        <p:spPr>
          <a:xfrm>
            <a:off x="2213456" y="2895785"/>
            <a:ext cx="2019844" cy="616258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连接符: 肘形 79"/>
          <p:cNvCxnSpPr>
            <a:stCxn id="29" idx="3"/>
            <a:endCxn id="21" idx="1"/>
          </p:cNvCxnSpPr>
          <p:nvPr/>
        </p:nvCxnSpPr>
        <p:spPr>
          <a:xfrm flipV="1">
            <a:off x="2213456" y="3512043"/>
            <a:ext cx="2019844" cy="690391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10292869" y="3279592"/>
            <a:ext cx="1596042" cy="460513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NPC</a:t>
            </a:r>
            <a:endParaRPr lang="en-US" dirty="0"/>
          </a:p>
        </p:txBody>
      </p:sp>
      <p:cxnSp>
        <p:nvCxnSpPr>
          <p:cNvPr id="88" name="连接符: 肘形 87"/>
          <p:cNvCxnSpPr>
            <a:stCxn id="21" idx="3"/>
            <a:endCxn id="63" idx="1"/>
          </p:cNvCxnSpPr>
          <p:nvPr/>
        </p:nvCxnSpPr>
        <p:spPr>
          <a:xfrm flipV="1">
            <a:off x="9221340" y="3509849"/>
            <a:ext cx="1071529" cy="2194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矩形 93"/>
          <p:cNvSpPr/>
          <p:nvPr/>
        </p:nvSpPr>
        <p:spPr>
          <a:xfrm>
            <a:off x="4201570" y="1212849"/>
            <a:ext cx="5141742" cy="815890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InstBuffer</a:t>
            </a:r>
            <a:endParaRPr lang="en-US" dirty="0"/>
          </a:p>
        </p:txBody>
      </p:sp>
      <p:sp>
        <p:nvSpPr>
          <p:cNvPr id="22" name="矩形 21"/>
          <p:cNvSpPr/>
          <p:nvPr/>
        </p:nvSpPr>
        <p:spPr>
          <a:xfrm>
            <a:off x="4201570" y="4993876"/>
            <a:ext cx="5078045" cy="1383389"/>
          </a:xfrm>
          <a:prstGeom prst="rect">
            <a:avLst/>
          </a:prstGeom>
          <a:solidFill>
            <a:srgbClr val="AFABAB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ICache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8771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Cache</a:t>
            </a:r>
            <a:r>
              <a:rPr lang="zh-CN" altLang="en-US" b="1" dirty="0">
                <a:solidFill>
                  <a:schemeClr val="bg1"/>
                </a:solidFill>
              </a:rPr>
              <a:t>主体架构</a:t>
            </a:r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3509" y="6403533"/>
            <a:ext cx="181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bg1"/>
                </a:solidFill>
              </a:rPr>
              <a:t>UltraMIPS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607" y="1316792"/>
            <a:ext cx="4019557" cy="4966946"/>
          </a:xfrm>
          <a:prstGeom prst="rect">
            <a:avLst/>
          </a:prstGeom>
        </p:spPr>
      </p:pic>
      <p:sp>
        <p:nvSpPr>
          <p:cNvPr id="6" name="内容占位符 3"/>
          <p:cNvSpPr>
            <a:spLocks noGrp="1"/>
          </p:cNvSpPr>
          <p:nvPr>
            <p:ph idx="1"/>
          </p:nvPr>
        </p:nvSpPr>
        <p:spPr>
          <a:xfrm>
            <a:off x="93509" y="1349314"/>
            <a:ext cx="4890534" cy="4860171"/>
          </a:xfrm>
        </p:spPr>
        <p:txBody>
          <a:bodyPr/>
          <a:lstStyle/>
          <a:p>
            <a:r>
              <a:rPr lang="en-US" altLang="zh-CN" b="1" dirty="0" err="1">
                <a:solidFill>
                  <a:schemeClr val="bg1"/>
                </a:solidFill>
              </a:rPr>
              <a:t>ICache</a:t>
            </a:r>
            <a:r>
              <a:rPr lang="en-US" altLang="zh-CN" b="1" dirty="0">
                <a:solidFill>
                  <a:schemeClr val="bg1"/>
                </a:solidFill>
              </a:rPr>
              <a:t>/</a:t>
            </a:r>
            <a:r>
              <a:rPr lang="en-US" altLang="zh-CN" b="1" dirty="0" err="1">
                <a:solidFill>
                  <a:schemeClr val="bg1"/>
                </a:solidFill>
              </a:rPr>
              <a:t>DCache</a:t>
            </a:r>
            <a:endParaRPr lang="en-US" altLang="zh-CN" b="1" dirty="0">
              <a:solidFill>
                <a:schemeClr val="bg1"/>
              </a:solidFill>
            </a:endParaRP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周期流水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8KB</a:t>
            </a:r>
            <a:r>
              <a:rPr lang="zh-CN" altLang="en-US" dirty="0">
                <a:solidFill>
                  <a:schemeClr val="bg1"/>
                </a:solidFill>
              </a:rPr>
              <a:t>二路组相联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伪</a:t>
            </a:r>
            <a:r>
              <a:rPr lang="en-US" altLang="zh-CN" dirty="0">
                <a:solidFill>
                  <a:schemeClr val="bg1"/>
                </a:solidFill>
              </a:rPr>
              <a:t>LRU</a:t>
            </a:r>
            <a:r>
              <a:rPr lang="zh-CN" altLang="en-US" dirty="0">
                <a:solidFill>
                  <a:schemeClr val="bg1"/>
                </a:solidFill>
              </a:rPr>
              <a:t>替换策略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VIPT</a:t>
            </a:r>
          </a:p>
          <a:p>
            <a:r>
              <a:rPr lang="en-US" altLang="zh-CN" b="1" dirty="0" err="1">
                <a:solidFill>
                  <a:schemeClr val="bg1"/>
                </a:solidFill>
              </a:rPr>
              <a:t>Dcache</a:t>
            </a:r>
            <a:r>
              <a:rPr lang="zh-CN" altLang="en-US" b="1" dirty="0">
                <a:solidFill>
                  <a:schemeClr val="bg1"/>
                </a:solidFill>
              </a:rPr>
              <a:t>写策略</a:t>
            </a:r>
            <a:endParaRPr lang="en-US" altLang="zh-CN" b="1" dirty="0">
              <a:solidFill>
                <a:schemeClr val="bg1"/>
              </a:solidFill>
            </a:endParaRP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Write-Back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Write-Allocate</a:t>
            </a:r>
          </a:p>
          <a:p>
            <a:pPr lvl="0"/>
            <a:r>
              <a:rPr lang="en-US" altLang="zh-CN" b="1" dirty="0">
                <a:solidFill>
                  <a:schemeClr val="bg1"/>
                </a:solidFill>
              </a:rPr>
              <a:t>Cache</a:t>
            </a:r>
            <a:r>
              <a:rPr lang="zh-CN" altLang="en-US" b="1" dirty="0">
                <a:solidFill>
                  <a:schemeClr val="bg1"/>
                </a:solidFill>
              </a:rPr>
              <a:t>命中率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指令</a:t>
            </a:r>
            <a:r>
              <a:rPr lang="en-US" altLang="zh-CN" dirty="0">
                <a:solidFill>
                  <a:schemeClr val="bg1"/>
                </a:solidFill>
              </a:rPr>
              <a:t>99.8%</a:t>
            </a:r>
            <a:r>
              <a:rPr lang="zh-CN" altLang="en-US" dirty="0">
                <a:solidFill>
                  <a:schemeClr val="bg1"/>
                </a:solidFill>
              </a:rPr>
              <a:t>（含预取）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数据</a:t>
            </a:r>
            <a:r>
              <a:rPr lang="en-US" altLang="zh-CN" dirty="0">
                <a:solidFill>
                  <a:schemeClr val="bg1"/>
                </a:solidFill>
              </a:rPr>
              <a:t>99.6%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内容占位符 3"/>
          <p:cNvSpPr txBox="1"/>
          <p:nvPr/>
        </p:nvSpPr>
        <p:spPr>
          <a:xfrm>
            <a:off x="8052836" y="1316792"/>
            <a:ext cx="3866426" cy="48601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err="1">
                <a:solidFill>
                  <a:schemeClr val="bg1"/>
                </a:solidFill>
              </a:rPr>
              <a:t>CacheAXI_Interface</a:t>
            </a:r>
            <a:endParaRPr lang="en-US" altLang="zh-CN" b="1" dirty="0">
              <a:solidFill>
                <a:schemeClr val="bg1"/>
              </a:solidFill>
            </a:endParaRPr>
          </a:p>
          <a:p>
            <a:pPr lvl="1"/>
            <a:r>
              <a:rPr lang="zh-CN" altLang="en-US" b="1" dirty="0">
                <a:solidFill>
                  <a:schemeClr val="bg1"/>
                </a:solidFill>
              </a:rPr>
              <a:t>六路仲裁</a:t>
            </a:r>
            <a:endParaRPr lang="en-US" altLang="zh-CN" b="1" dirty="0">
              <a:solidFill>
                <a:schemeClr val="bg1"/>
              </a:solidFill>
            </a:endParaRPr>
          </a:p>
          <a:p>
            <a:pPr lvl="1"/>
            <a:r>
              <a:rPr lang="zh-CN" altLang="en-US" b="1" dirty="0">
                <a:solidFill>
                  <a:schemeClr val="bg1"/>
                </a:solidFill>
              </a:rPr>
              <a:t>块数据打包</a:t>
            </a:r>
            <a:r>
              <a:rPr lang="en-US" altLang="zh-CN" b="1" dirty="0">
                <a:solidFill>
                  <a:schemeClr val="bg1"/>
                </a:solidFill>
              </a:rPr>
              <a:t>/</a:t>
            </a:r>
            <a:r>
              <a:rPr lang="zh-CN" altLang="en-US" b="1" dirty="0">
                <a:solidFill>
                  <a:schemeClr val="bg1"/>
                </a:solidFill>
              </a:rPr>
              <a:t>拆解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 err="1">
                <a:solidFill>
                  <a:schemeClr val="bg1"/>
                </a:solidFill>
              </a:rPr>
              <a:t>WriteBuffer</a:t>
            </a:r>
            <a:endParaRPr lang="en-US" altLang="zh-CN" b="1" dirty="0">
              <a:solidFill>
                <a:schemeClr val="bg1"/>
              </a:solidFill>
            </a:endParaRPr>
          </a:p>
          <a:p>
            <a:pPr lvl="1"/>
            <a:r>
              <a:rPr lang="zh-CN" altLang="en-US" b="1" dirty="0">
                <a:solidFill>
                  <a:schemeClr val="bg1"/>
                </a:solidFill>
              </a:rPr>
              <a:t>独立进行写总线操作</a:t>
            </a:r>
            <a:endParaRPr lang="en-US" altLang="zh-CN" b="1" dirty="0">
              <a:solidFill>
                <a:schemeClr val="bg1"/>
              </a:solidFill>
            </a:endParaRPr>
          </a:p>
          <a:p>
            <a:pPr lvl="1"/>
            <a:r>
              <a:rPr lang="zh-CN" altLang="en-US" b="1" dirty="0">
                <a:solidFill>
                  <a:schemeClr val="bg1"/>
                </a:solidFill>
              </a:rPr>
              <a:t>加速</a:t>
            </a:r>
            <a:r>
              <a:rPr lang="en-US" altLang="zh-CN" b="1" dirty="0" err="1">
                <a:solidFill>
                  <a:schemeClr val="bg1"/>
                </a:solidFill>
              </a:rPr>
              <a:t>DCache</a:t>
            </a:r>
            <a:r>
              <a:rPr lang="zh-CN" altLang="en-US" b="1" dirty="0">
                <a:solidFill>
                  <a:schemeClr val="bg1"/>
                </a:solidFill>
              </a:rPr>
              <a:t>处理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TLB</a:t>
            </a:r>
          </a:p>
          <a:p>
            <a:pPr lvl="1"/>
            <a:r>
              <a:rPr lang="en-US" altLang="zh-CN" b="1" dirty="0">
                <a:solidFill>
                  <a:schemeClr val="bg1"/>
                </a:solidFill>
              </a:rPr>
              <a:t>32</a:t>
            </a:r>
            <a:r>
              <a:rPr lang="zh-CN" altLang="en-US" b="1" dirty="0">
                <a:solidFill>
                  <a:schemeClr val="bg1"/>
                </a:solidFill>
              </a:rPr>
              <a:t>个表项，虚实地址转换</a:t>
            </a:r>
          </a:p>
          <a:p>
            <a:pPr lvl="1"/>
            <a:r>
              <a:rPr lang="zh-CN" altLang="en-US" b="1" dirty="0">
                <a:solidFill>
                  <a:schemeClr val="bg1"/>
                </a:solidFill>
              </a:rPr>
              <a:t>支持</a:t>
            </a:r>
            <a:r>
              <a:rPr lang="en-US" altLang="zh-CN" b="1" dirty="0">
                <a:solidFill>
                  <a:schemeClr val="bg1"/>
                </a:solidFill>
              </a:rPr>
              <a:t>TLBP</a:t>
            </a:r>
            <a:r>
              <a:rPr lang="zh-CN" altLang="en-US" b="1" dirty="0">
                <a:solidFill>
                  <a:schemeClr val="bg1"/>
                </a:solidFill>
              </a:rPr>
              <a:t>，</a:t>
            </a:r>
            <a:r>
              <a:rPr lang="en-US" altLang="zh-CN" b="1" dirty="0">
                <a:solidFill>
                  <a:schemeClr val="bg1"/>
                </a:solidFill>
              </a:rPr>
              <a:t>TLBR</a:t>
            </a:r>
            <a:r>
              <a:rPr lang="zh-CN" altLang="en-US" b="1" dirty="0">
                <a:solidFill>
                  <a:schemeClr val="bg1"/>
                </a:solidFill>
              </a:rPr>
              <a:t>，</a:t>
            </a:r>
            <a:r>
              <a:rPr lang="en-US" altLang="zh-CN" b="1" dirty="0">
                <a:solidFill>
                  <a:schemeClr val="bg1"/>
                </a:solidFill>
              </a:rPr>
              <a:t>TLBWI</a:t>
            </a:r>
            <a:r>
              <a:rPr lang="zh-CN" altLang="en-US" b="1" dirty="0">
                <a:solidFill>
                  <a:schemeClr val="bg1"/>
                </a:solidFill>
              </a:rPr>
              <a:t>，</a:t>
            </a:r>
            <a:r>
              <a:rPr lang="en-US" altLang="zh-CN" b="1" dirty="0">
                <a:solidFill>
                  <a:schemeClr val="bg1"/>
                </a:solidFill>
              </a:rPr>
              <a:t>TLBWR</a:t>
            </a:r>
            <a:r>
              <a:rPr lang="zh-CN" altLang="en-US" b="1" dirty="0">
                <a:solidFill>
                  <a:schemeClr val="bg1"/>
                </a:solidFill>
              </a:rPr>
              <a:t>指令</a:t>
            </a:r>
          </a:p>
          <a:p>
            <a:pPr lvl="1"/>
            <a:r>
              <a:rPr lang="zh-CN" altLang="en-US" b="1" dirty="0">
                <a:solidFill>
                  <a:schemeClr val="bg1"/>
                </a:solidFill>
              </a:rPr>
              <a:t>低延时，优化了</a:t>
            </a:r>
            <a:r>
              <a:rPr lang="en-US" altLang="zh-CN" b="1" dirty="0">
                <a:solidFill>
                  <a:schemeClr val="bg1"/>
                </a:solidFill>
              </a:rPr>
              <a:t>TLB</a:t>
            </a:r>
            <a:r>
              <a:rPr lang="zh-CN" altLang="en-US" b="1" dirty="0">
                <a:solidFill>
                  <a:schemeClr val="bg1"/>
                </a:solidFill>
              </a:rPr>
              <a:t>中断的关键路径</a:t>
            </a:r>
            <a:endParaRPr lang="en-US" altLang="zh-CN" b="1" dirty="0">
              <a:solidFill>
                <a:schemeClr val="bg1"/>
              </a:solidFill>
            </a:endParaRPr>
          </a:p>
          <a:p>
            <a:pPr lvl="1"/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83222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SoC</a:t>
            </a:r>
            <a:r>
              <a:rPr lang="zh-CN" altLang="en-US" b="1" dirty="0">
                <a:solidFill>
                  <a:schemeClr val="bg1"/>
                </a:solidFill>
              </a:rPr>
              <a:t>结构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3509" y="6403533"/>
            <a:ext cx="181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bg1"/>
                </a:solidFill>
              </a:rPr>
              <a:t>UltraMIPS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5320" y="2173605"/>
            <a:ext cx="10476230" cy="420370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AXI Crossbar 1X6</a:t>
            </a:r>
          </a:p>
        </p:txBody>
      </p:sp>
      <p:sp>
        <p:nvSpPr>
          <p:cNvPr id="4" name="矩形 3"/>
          <p:cNvSpPr/>
          <p:nvPr/>
        </p:nvSpPr>
        <p:spPr>
          <a:xfrm>
            <a:off x="5481955" y="1026160"/>
            <a:ext cx="822960" cy="762000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CPU</a:t>
            </a:r>
          </a:p>
        </p:txBody>
      </p:sp>
      <p:cxnSp>
        <p:nvCxnSpPr>
          <p:cNvPr id="7" name="直接箭头连接符 6"/>
          <p:cNvCxnSpPr>
            <a:stCxn id="4" idx="2"/>
            <a:endCxn id="3" idx="0"/>
          </p:cNvCxnSpPr>
          <p:nvPr/>
        </p:nvCxnSpPr>
        <p:spPr>
          <a:xfrm>
            <a:off x="5893435" y="1788160"/>
            <a:ext cx="0" cy="385445"/>
          </a:xfrm>
          <a:prstGeom prst="straightConnector1">
            <a:avLst/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66750" y="3046095"/>
            <a:ext cx="1078865" cy="644525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SPI flash</a:t>
            </a:r>
          </a:p>
          <a:p>
            <a:pPr algn="ctr"/>
            <a:r>
              <a:rPr lang="en-US" sz="1400" dirty="0"/>
              <a:t>Controller</a:t>
            </a:r>
          </a:p>
        </p:txBody>
      </p:sp>
      <p:sp>
        <p:nvSpPr>
          <p:cNvPr id="11" name="矩形 10"/>
          <p:cNvSpPr/>
          <p:nvPr/>
        </p:nvSpPr>
        <p:spPr>
          <a:xfrm>
            <a:off x="2154555" y="3046095"/>
            <a:ext cx="1078865" cy="644525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Gonfreg</a:t>
            </a:r>
          </a:p>
        </p:txBody>
      </p:sp>
      <p:sp>
        <p:nvSpPr>
          <p:cNvPr id="21" name="矩形 20"/>
          <p:cNvSpPr/>
          <p:nvPr/>
        </p:nvSpPr>
        <p:spPr>
          <a:xfrm>
            <a:off x="3691890" y="3046095"/>
            <a:ext cx="1078865" cy="644525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MAC</a:t>
            </a:r>
          </a:p>
          <a:p>
            <a:pPr algn="ctr"/>
            <a:r>
              <a:rPr lang="en-US" sz="1400" dirty="0"/>
              <a:t>Controller</a:t>
            </a:r>
          </a:p>
        </p:txBody>
      </p:sp>
      <p:sp>
        <p:nvSpPr>
          <p:cNvPr id="22" name="矩形 21"/>
          <p:cNvSpPr/>
          <p:nvPr/>
        </p:nvSpPr>
        <p:spPr>
          <a:xfrm>
            <a:off x="5210175" y="3046095"/>
            <a:ext cx="1349375" cy="644525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AXI</a:t>
            </a:r>
          </a:p>
          <a:p>
            <a:pPr algn="ctr"/>
            <a:r>
              <a:rPr lang="en-US" sz="1400" dirty="0"/>
              <a:t>Interconnect</a:t>
            </a:r>
          </a:p>
        </p:txBody>
      </p:sp>
      <p:sp>
        <p:nvSpPr>
          <p:cNvPr id="23" name="矩形 22"/>
          <p:cNvSpPr/>
          <p:nvPr/>
        </p:nvSpPr>
        <p:spPr>
          <a:xfrm>
            <a:off x="7022465" y="3046095"/>
            <a:ext cx="1078865" cy="644525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Nand DMA</a:t>
            </a:r>
          </a:p>
        </p:txBody>
      </p:sp>
      <p:sp>
        <p:nvSpPr>
          <p:cNvPr id="25" name="矩形 24"/>
          <p:cNvSpPr/>
          <p:nvPr/>
        </p:nvSpPr>
        <p:spPr>
          <a:xfrm>
            <a:off x="8582025" y="3046095"/>
            <a:ext cx="1078865" cy="644525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AXI2APB</a:t>
            </a:r>
          </a:p>
          <a:p>
            <a:pPr algn="ctr"/>
            <a:r>
              <a:rPr lang="en-US" sz="1400" dirty="0"/>
              <a:t>bridge</a:t>
            </a:r>
          </a:p>
        </p:txBody>
      </p:sp>
      <p:sp>
        <p:nvSpPr>
          <p:cNvPr id="26" name="矩形 25"/>
          <p:cNvSpPr/>
          <p:nvPr/>
        </p:nvSpPr>
        <p:spPr>
          <a:xfrm>
            <a:off x="10099675" y="3059430"/>
            <a:ext cx="1078865" cy="644525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Display</a:t>
            </a:r>
          </a:p>
          <a:p>
            <a:pPr algn="ctr"/>
            <a:r>
              <a:rPr lang="en-US" sz="1400" dirty="0"/>
              <a:t>MUX</a:t>
            </a:r>
          </a:p>
        </p:txBody>
      </p:sp>
      <p:cxnSp>
        <p:nvCxnSpPr>
          <p:cNvPr id="46" name="直接箭头连接符 45"/>
          <p:cNvCxnSpPr>
            <a:stCxn id="21" idx="3"/>
            <a:endCxn id="22" idx="1"/>
          </p:cNvCxnSpPr>
          <p:nvPr/>
        </p:nvCxnSpPr>
        <p:spPr>
          <a:xfrm>
            <a:off x="4770755" y="3368675"/>
            <a:ext cx="439420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578827" y="5714053"/>
            <a:ext cx="1262243" cy="293950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SPI flash</a:t>
            </a:r>
          </a:p>
        </p:txBody>
      </p:sp>
      <p:sp>
        <p:nvSpPr>
          <p:cNvPr id="49" name="矩形 48"/>
          <p:cNvSpPr/>
          <p:nvPr/>
        </p:nvSpPr>
        <p:spPr>
          <a:xfrm>
            <a:off x="2062822" y="5714053"/>
            <a:ext cx="1262243" cy="293950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GPIO</a:t>
            </a:r>
          </a:p>
        </p:txBody>
      </p:sp>
      <p:sp>
        <p:nvSpPr>
          <p:cNvPr id="50" name="矩形 49"/>
          <p:cNvSpPr/>
          <p:nvPr/>
        </p:nvSpPr>
        <p:spPr>
          <a:xfrm>
            <a:off x="3600157" y="5714053"/>
            <a:ext cx="1262243" cy="293950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网口</a:t>
            </a:r>
          </a:p>
        </p:txBody>
      </p:sp>
      <p:sp>
        <p:nvSpPr>
          <p:cNvPr id="52" name="矩形 51"/>
          <p:cNvSpPr/>
          <p:nvPr/>
        </p:nvSpPr>
        <p:spPr>
          <a:xfrm>
            <a:off x="5239727" y="5714053"/>
            <a:ext cx="1262243" cy="293950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DDR3</a:t>
            </a:r>
          </a:p>
        </p:txBody>
      </p:sp>
      <p:sp>
        <p:nvSpPr>
          <p:cNvPr id="53" name="矩形 52"/>
          <p:cNvSpPr/>
          <p:nvPr/>
        </p:nvSpPr>
        <p:spPr>
          <a:xfrm>
            <a:off x="6725285" y="4498975"/>
            <a:ext cx="1186815" cy="568325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Nand Flash Controller</a:t>
            </a:r>
          </a:p>
        </p:txBody>
      </p:sp>
      <p:sp>
        <p:nvSpPr>
          <p:cNvPr id="54" name="矩形 53"/>
          <p:cNvSpPr/>
          <p:nvPr/>
        </p:nvSpPr>
        <p:spPr>
          <a:xfrm>
            <a:off x="7961630" y="4499610"/>
            <a:ext cx="1186815" cy="567690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Uart</a:t>
            </a:r>
          </a:p>
          <a:p>
            <a:pPr algn="ctr"/>
            <a:r>
              <a:rPr lang="en-US" altLang="zh-CN" sz="1400" dirty="0"/>
              <a:t> Controller</a:t>
            </a:r>
          </a:p>
        </p:txBody>
      </p:sp>
      <p:sp>
        <p:nvSpPr>
          <p:cNvPr id="55" name="矩形 54"/>
          <p:cNvSpPr/>
          <p:nvPr/>
        </p:nvSpPr>
        <p:spPr>
          <a:xfrm>
            <a:off x="9286240" y="4499610"/>
            <a:ext cx="1280160" cy="568325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Touch Screen </a:t>
            </a:r>
          </a:p>
          <a:p>
            <a:pPr algn="ctr"/>
            <a:r>
              <a:rPr lang="en-US" altLang="zh-CN" sz="1400" dirty="0"/>
              <a:t>Controller</a:t>
            </a:r>
          </a:p>
        </p:txBody>
      </p:sp>
      <p:sp>
        <p:nvSpPr>
          <p:cNvPr id="56" name="矩形 55"/>
          <p:cNvSpPr/>
          <p:nvPr/>
        </p:nvSpPr>
        <p:spPr>
          <a:xfrm>
            <a:off x="10614025" y="4498975"/>
            <a:ext cx="1186815" cy="568960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VGA</a:t>
            </a:r>
          </a:p>
          <a:p>
            <a:pPr algn="ctr"/>
            <a:r>
              <a:rPr lang="en-US" altLang="zh-CN" sz="1400" dirty="0"/>
              <a:t> Controller</a:t>
            </a:r>
          </a:p>
        </p:txBody>
      </p:sp>
      <p:cxnSp>
        <p:nvCxnSpPr>
          <p:cNvPr id="57" name="直接箭头连接符 56"/>
          <p:cNvCxnSpPr/>
          <p:nvPr/>
        </p:nvCxnSpPr>
        <p:spPr>
          <a:xfrm flipH="1">
            <a:off x="1206500" y="2579370"/>
            <a:ext cx="6985" cy="480060"/>
          </a:xfrm>
          <a:prstGeom prst="straightConnector1">
            <a:avLst/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H="1">
            <a:off x="2690495" y="2593975"/>
            <a:ext cx="6985" cy="480060"/>
          </a:xfrm>
          <a:prstGeom prst="straightConnector1">
            <a:avLst/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H="1">
            <a:off x="4228465" y="2593975"/>
            <a:ext cx="6985" cy="480060"/>
          </a:xfrm>
          <a:prstGeom prst="straightConnector1">
            <a:avLst/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 flipH="1">
            <a:off x="5881370" y="2593975"/>
            <a:ext cx="6985" cy="480060"/>
          </a:xfrm>
          <a:prstGeom prst="straightConnector1">
            <a:avLst/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flipH="1">
            <a:off x="9117965" y="2593975"/>
            <a:ext cx="6985" cy="480060"/>
          </a:xfrm>
          <a:prstGeom prst="straightConnector1">
            <a:avLst/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H="1">
            <a:off x="10635615" y="2579370"/>
            <a:ext cx="6985" cy="480060"/>
          </a:xfrm>
          <a:prstGeom prst="straightConnector1">
            <a:avLst/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8192770" y="5727700"/>
            <a:ext cx="725170" cy="293370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flash</a:t>
            </a:r>
          </a:p>
        </p:txBody>
      </p:sp>
      <p:sp>
        <p:nvSpPr>
          <p:cNvPr id="69" name="矩形 68"/>
          <p:cNvSpPr/>
          <p:nvPr/>
        </p:nvSpPr>
        <p:spPr>
          <a:xfrm>
            <a:off x="6955790" y="5727700"/>
            <a:ext cx="725170" cy="293370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串口</a:t>
            </a:r>
          </a:p>
        </p:txBody>
      </p:sp>
      <p:sp>
        <p:nvSpPr>
          <p:cNvPr id="70" name="矩形 69"/>
          <p:cNvSpPr/>
          <p:nvPr/>
        </p:nvSpPr>
        <p:spPr>
          <a:xfrm>
            <a:off x="9563735" y="5714365"/>
            <a:ext cx="725170" cy="645795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touch</a:t>
            </a:r>
          </a:p>
          <a:p>
            <a:pPr algn="ctr"/>
            <a:r>
              <a:rPr lang="en-US" altLang="zh-CN" sz="1400" dirty="0"/>
              <a:t>screen</a:t>
            </a:r>
          </a:p>
        </p:txBody>
      </p:sp>
      <p:sp>
        <p:nvSpPr>
          <p:cNvPr id="71" name="矩形 70"/>
          <p:cNvSpPr/>
          <p:nvPr/>
        </p:nvSpPr>
        <p:spPr>
          <a:xfrm>
            <a:off x="10812145" y="5714365"/>
            <a:ext cx="790575" cy="645795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display</a:t>
            </a:r>
          </a:p>
        </p:txBody>
      </p:sp>
      <p:cxnSp>
        <p:nvCxnSpPr>
          <p:cNvPr id="72" name="直接箭头连接符 71"/>
          <p:cNvCxnSpPr>
            <a:stCxn id="9" idx="2"/>
            <a:endCxn id="48" idx="0"/>
          </p:cNvCxnSpPr>
          <p:nvPr/>
        </p:nvCxnSpPr>
        <p:spPr>
          <a:xfrm>
            <a:off x="1206500" y="3690620"/>
            <a:ext cx="3810" cy="2023745"/>
          </a:xfrm>
          <a:prstGeom prst="straightConnector1">
            <a:avLst/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>
            <a:off x="2686685" y="3690620"/>
            <a:ext cx="3810" cy="2023745"/>
          </a:xfrm>
          <a:prstGeom prst="straightConnector1">
            <a:avLst/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>
            <a:off x="4224655" y="3703955"/>
            <a:ext cx="3810" cy="2023745"/>
          </a:xfrm>
          <a:prstGeom prst="straightConnector1">
            <a:avLst/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>
            <a:off x="5881370" y="3691255"/>
            <a:ext cx="3810" cy="2023745"/>
          </a:xfrm>
          <a:prstGeom prst="straightConnector1">
            <a:avLst/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55" idx="2"/>
            <a:endCxn id="70" idx="0"/>
          </p:cNvCxnSpPr>
          <p:nvPr/>
        </p:nvCxnSpPr>
        <p:spPr>
          <a:xfrm>
            <a:off x="9926320" y="5067935"/>
            <a:ext cx="0" cy="646430"/>
          </a:xfrm>
          <a:prstGeom prst="straightConnector1">
            <a:avLst/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54" idx="2"/>
            <a:endCxn id="66" idx="0"/>
          </p:cNvCxnSpPr>
          <p:nvPr/>
        </p:nvCxnSpPr>
        <p:spPr>
          <a:xfrm>
            <a:off x="8555355" y="5067300"/>
            <a:ext cx="0" cy="660400"/>
          </a:xfrm>
          <a:prstGeom prst="straightConnector1">
            <a:avLst/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endCxn id="69" idx="0"/>
          </p:cNvCxnSpPr>
          <p:nvPr/>
        </p:nvCxnSpPr>
        <p:spPr>
          <a:xfrm>
            <a:off x="7318375" y="5067300"/>
            <a:ext cx="0" cy="660400"/>
          </a:xfrm>
          <a:prstGeom prst="straightConnector1">
            <a:avLst/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肘形连接符 87"/>
          <p:cNvCxnSpPr>
            <a:stCxn id="25" idx="2"/>
            <a:endCxn id="53" idx="0"/>
          </p:cNvCxnSpPr>
          <p:nvPr/>
        </p:nvCxnSpPr>
        <p:spPr>
          <a:xfrm rot="5400000">
            <a:off x="7816215" y="3193415"/>
            <a:ext cx="808355" cy="1802765"/>
          </a:xfrm>
          <a:prstGeom prst="bentConnector3">
            <a:avLst>
              <a:gd name="adj1" fmla="val 50039"/>
            </a:avLst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肘形连接符 90"/>
          <p:cNvCxnSpPr>
            <a:stCxn id="54" idx="0"/>
            <a:endCxn id="25" idx="2"/>
          </p:cNvCxnSpPr>
          <p:nvPr/>
        </p:nvCxnSpPr>
        <p:spPr>
          <a:xfrm rot="16200000">
            <a:off x="8434070" y="3811905"/>
            <a:ext cx="808990" cy="566420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肘形连接符 91"/>
          <p:cNvCxnSpPr>
            <a:stCxn id="26" idx="2"/>
            <a:endCxn id="55" idx="0"/>
          </p:cNvCxnSpPr>
          <p:nvPr/>
        </p:nvCxnSpPr>
        <p:spPr>
          <a:xfrm rot="5400000">
            <a:off x="9885045" y="3745230"/>
            <a:ext cx="795655" cy="713105"/>
          </a:xfrm>
          <a:prstGeom prst="bentConnector3">
            <a:avLst>
              <a:gd name="adj1" fmla="val 50040"/>
            </a:avLst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肘形连接符 92"/>
          <p:cNvCxnSpPr>
            <a:stCxn id="56" idx="0"/>
            <a:endCxn id="26" idx="2"/>
          </p:cNvCxnSpPr>
          <p:nvPr/>
        </p:nvCxnSpPr>
        <p:spPr>
          <a:xfrm rot="16200000" flipV="1">
            <a:off x="10526078" y="3817303"/>
            <a:ext cx="795020" cy="568325"/>
          </a:xfrm>
          <a:prstGeom prst="bentConnector3">
            <a:avLst>
              <a:gd name="adj1" fmla="val 50040"/>
            </a:avLst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56" idx="2"/>
            <a:endCxn id="71" idx="0"/>
          </p:cNvCxnSpPr>
          <p:nvPr/>
        </p:nvCxnSpPr>
        <p:spPr>
          <a:xfrm>
            <a:off x="11207750" y="5067935"/>
            <a:ext cx="0" cy="64643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/>
          <p:cNvSpPr txBox="1"/>
          <p:nvPr/>
        </p:nvSpPr>
        <p:spPr>
          <a:xfrm>
            <a:off x="655320" y="1389380"/>
            <a:ext cx="46367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基于龙芯提供的</a:t>
            </a:r>
            <a:r>
              <a:rPr lang="en-US" altLang="zh-CN" sz="2000" b="1" dirty="0">
                <a:solidFill>
                  <a:schemeClr val="bg1"/>
                </a:solidFill>
              </a:rPr>
              <a:t>SoC_up</a:t>
            </a:r>
            <a:r>
              <a:rPr lang="zh-CN" altLang="en-US" sz="2000" b="1" dirty="0">
                <a:solidFill>
                  <a:schemeClr val="bg1"/>
                </a:solidFill>
              </a:rPr>
              <a:t>进行修改</a:t>
            </a:r>
            <a:r>
              <a:rPr lang="en-US" altLang="zh-CN" sz="2000" b="1" dirty="0">
                <a:solidFill>
                  <a:schemeClr val="bg1"/>
                </a:solidFill>
              </a:rPr>
              <a:t>/</a:t>
            </a:r>
            <a:r>
              <a:rPr lang="zh-CN" altLang="en-US" sz="2000" b="1" dirty="0">
                <a:solidFill>
                  <a:schemeClr val="bg1"/>
                </a:solidFill>
              </a:rPr>
              <a:t>拓展</a:t>
            </a:r>
          </a:p>
        </p:txBody>
      </p:sp>
      <p:cxnSp>
        <p:nvCxnSpPr>
          <p:cNvPr id="100" name="直接箭头连接符 99"/>
          <p:cNvCxnSpPr>
            <a:stCxn id="23" idx="1"/>
            <a:endCxn id="22" idx="3"/>
          </p:cNvCxnSpPr>
          <p:nvPr/>
        </p:nvCxnSpPr>
        <p:spPr>
          <a:xfrm flipH="1">
            <a:off x="6559550" y="3368675"/>
            <a:ext cx="462915" cy="0"/>
          </a:xfrm>
          <a:prstGeom prst="straightConnector1">
            <a:avLst/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 flipH="1">
            <a:off x="7109460" y="3703955"/>
            <a:ext cx="2540" cy="822960"/>
          </a:xfrm>
          <a:prstGeom prst="straightConnector1">
            <a:avLst/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08598"/>
            <a:ext cx="10515600" cy="1122815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系统级外设</a:t>
            </a:r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3509" y="6403533"/>
            <a:ext cx="181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bg1"/>
                </a:solidFill>
              </a:rPr>
              <a:t>UltraMIPS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内容占位符 2"/>
          <p:cNvSpPr>
            <a:spLocks noGrp="1"/>
          </p:cNvSpPr>
          <p:nvPr>
            <p:ph idx="1"/>
          </p:nvPr>
        </p:nvSpPr>
        <p:spPr>
          <a:xfrm>
            <a:off x="1168400" y="1576377"/>
            <a:ext cx="3437091" cy="3058192"/>
          </a:xfrm>
          <a:solidFill>
            <a:srgbClr val="0070C0"/>
          </a:solidFill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可视化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rgbClr val="FFC000"/>
                </a:solidFill>
              </a:rPr>
              <a:t>软硬件</a:t>
            </a:r>
            <a:r>
              <a:rPr lang="en-US" altLang="zh-CN" dirty="0">
                <a:solidFill>
                  <a:schemeClr val="bg1"/>
                </a:solidFill>
              </a:rPr>
              <a:t>UI</a:t>
            </a:r>
            <a:r>
              <a:rPr lang="zh-CN" altLang="en-US" dirty="0">
                <a:solidFill>
                  <a:schemeClr val="bg1"/>
                </a:solidFill>
              </a:rPr>
              <a:t>绘制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rgbClr val="FFC000"/>
                </a:solidFill>
              </a:rPr>
              <a:t>硬件加速</a:t>
            </a:r>
            <a:endParaRPr lang="en-US" altLang="zh-CN" dirty="0">
              <a:solidFill>
                <a:srgbClr val="FFC000"/>
              </a:solidFill>
            </a:endParaRPr>
          </a:p>
          <a:p>
            <a:pPr lvl="2"/>
            <a:r>
              <a:rPr lang="zh-CN" altLang="en-US" dirty="0">
                <a:solidFill>
                  <a:schemeClr val="bg1"/>
                </a:solidFill>
              </a:rPr>
              <a:t>字符库加速</a:t>
            </a:r>
            <a:endParaRPr lang="en-US" altLang="zh-CN" dirty="0">
              <a:solidFill>
                <a:schemeClr val="bg1"/>
              </a:solidFill>
            </a:endParaRPr>
          </a:p>
          <a:p>
            <a:pPr lvl="2"/>
            <a:r>
              <a:rPr lang="zh-CN" altLang="en-US" dirty="0">
                <a:solidFill>
                  <a:schemeClr val="bg1"/>
                </a:solidFill>
              </a:rPr>
              <a:t>图形绘制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FD61B786-AB41-470E-A916-CBA7A0EBE19A}"/>
              </a:ext>
            </a:extLst>
          </p:cNvPr>
          <p:cNvSpPr txBox="1">
            <a:spLocks/>
          </p:cNvSpPr>
          <p:nvPr/>
        </p:nvSpPr>
        <p:spPr>
          <a:xfrm>
            <a:off x="6400800" y="1576377"/>
            <a:ext cx="4370185" cy="430738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可交互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反馈动画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颜色、字符打印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VGA</a:t>
            </a:r>
            <a:r>
              <a:rPr lang="zh-CN" altLang="en-US" dirty="0">
                <a:solidFill>
                  <a:schemeClr val="bg1"/>
                </a:solidFill>
              </a:rPr>
              <a:t>与</a:t>
            </a:r>
            <a:r>
              <a:rPr lang="en-US" altLang="zh-CN" dirty="0">
                <a:solidFill>
                  <a:schemeClr val="bg1"/>
                </a:solidFill>
              </a:rPr>
              <a:t>LCD</a:t>
            </a:r>
            <a:r>
              <a:rPr lang="zh-CN" altLang="en-US" dirty="0">
                <a:solidFill>
                  <a:srgbClr val="FFC000"/>
                </a:solidFill>
              </a:rPr>
              <a:t>数据交互</a:t>
            </a:r>
            <a:endParaRPr lang="en-US" altLang="zh-CN" dirty="0">
              <a:solidFill>
                <a:srgbClr val="FFC000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用户输入监测与可视化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7259E0-D6DA-4DEF-AAA1-6448171CD0E7}"/>
              </a:ext>
            </a:extLst>
          </p:cNvPr>
          <p:cNvSpPr txBox="1">
            <a:spLocks/>
          </p:cNvSpPr>
          <p:nvPr/>
        </p:nvSpPr>
        <p:spPr>
          <a:xfrm>
            <a:off x="1168400" y="3730070"/>
            <a:ext cx="4370185" cy="1551553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系统级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en-US" altLang="zh-CN" dirty="0" err="1">
                <a:solidFill>
                  <a:srgbClr val="FFC000"/>
                </a:solidFill>
              </a:rPr>
              <a:t>Pmon</a:t>
            </a:r>
            <a:r>
              <a:rPr lang="zh-CN" altLang="en-US" dirty="0">
                <a:solidFill>
                  <a:schemeClr val="bg1"/>
                </a:solidFill>
              </a:rPr>
              <a:t>命令拓展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en-US" altLang="zh-CN" dirty="0">
                <a:solidFill>
                  <a:srgbClr val="FFC000"/>
                </a:solidFill>
              </a:rPr>
              <a:t>CPU</a:t>
            </a:r>
            <a:r>
              <a:rPr lang="zh-CN" altLang="en-US" dirty="0">
                <a:solidFill>
                  <a:srgbClr val="FFC000"/>
                </a:solidFill>
              </a:rPr>
              <a:t>控制</a:t>
            </a:r>
            <a:r>
              <a:rPr lang="zh-CN" altLang="en-US" dirty="0">
                <a:solidFill>
                  <a:schemeClr val="bg1"/>
                </a:solidFill>
              </a:rPr>
              <a:t>（数据、行为）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4468CA-7BA0-4A43-AC9F-8F60268BA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6"/>
          <a:stretch/>
        </p:blipFill>
        <p:spPr>
          <a:xfrm>
            <a:off x="6614844" y="1295723"/>
            <a:ext cx="4647344" cy="5143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FCB5E7-803A-463F-A415-8A9813CEB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070" y="1158320"/>
            <a:ext cx="9144000" cy="51435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8BA0AE7F-2CF0-4405-B438-2831441A354E}"/>
              </a:ext>
            </a:extLst>
          </p:cNvPr>
          <p:cNvGrpSpPr/>
          <p:nvPr/>
        </p:nvGrpSpPr>
        <p:grpSpPr>
          <a:xfrm>
            <a:off x="6279797" y="1088921"/>
            <a:ext cx="5308143" cy="5560481"/>
            <a:chOff x="7503108" y="936619"/>
            <a:chExt cx="4159964" cy="45835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18A0E72-B0BC-4FBC-9CF7-6904F1FD3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0012" y="936619"/>
              <a:ext cx="3686175" cy="127635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4F1BCD5-E861-417C-BB54-2EC3F7522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61" t="8280" r="6365" b="11363"/>
            <a:stretch/>
          </p:blipFill>
          <p:spPr>
            <a:xfrm>
              <a:off x="7503108" y="2212974"/>
              <a:ext cx="2168017" cy="3307145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1245EE1-1895-4906-B50B-E9025A261B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23" t="1674" r="15158" b="13255"/>
            <a:stretch/>
          </p:blipFill>
          <p:spPr>
            <a:xfrm>
              <a:off x="9671125" y="2212972"/>
              <a:ext cx="1991947" cy="3307145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F596676-880C-4701-BCD3-0A5FB33D28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8" t="15609" r="31730" b="2671"/>
          <a:stretch/>
        </p:blipFill>
        <p:spPr>
          <a:xfrm>
            <a:off x="6462921" y="1280557"/>
            <a:ext cx="4475537" cy="507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720" y="349885"/>
            <a:ext cx="24936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FFC000"/>
                </a:solidFill>
              </a:rPr>
              <a:t>Dual</a:t>
            </a:r>
            <a:endParaRPr lang="en-US" altLang="zh-CN" b="1" dirty="0">
              <a:solidFill>
                <a:srgbClr val="FFC000"/>
              </a:solidFill>
            </a:endParaRPr>
          </a:p>
          <a:p>
            <a:pPr algn="ctr"/>
            <a:r>
              <a:rPr lang="zh-CN" altLang="en-US" sz="2400" dirty="0">
                <a:solidFill>
                  <a:srgbClr val="FFC000"/>
                </a:solidFill>
              </a:rPr>
              <a:t>双发射处理器</a:t>
            </a:r>
            <a:endParaRPr lang="en-US" sz="1050" dirty="0">
              <a:solidFill>
                <a:srgbClr val="FFC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17380" y="2306320"/>
            <a:ext cx="20231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全高清</a:t>
            </a:r>
          </a:p>
          <a:p>
            <a:r>
              <a:rPr lang="zh-CN" altLang="en-US" sz="2000" b="1">
                <a:solidFill>
                  <a:srgbClr val="FF9F9F"/>
                </a:solidFill>
              </a:rPr>
              <a:t>多</a:t>
            </a:r>
            <a:r>
              <a:rPr lang="zh-CN" altLang="en-US" sz="2000" b="1">
                <a:solidFill>
                  <a:srgbClr val="4BFF9C"/>
                </a:solidFill>
              </a:rPr>
              <a:t>色</a:t>
            </a:r>
            <a:r>
              <a:rPr lang="zh-CN" altLang="en-US" sz="2000" b="1">
                <a:solidFill>
                  <a:srgbClr val="A9EAFF"/>
                </a:solidFill>
              </a:rPr>
              <a:t>彩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显示支持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9169400" y="438150"/>
            <a:ext cx="2411095" cy="1247775"/>
            <a:chOff x="11301" y="1278"/>
            <a:chExt cx="3797" cy="1965"/>
          </a:xfrm>
        </p:grpSpPr>
        <p:pic>
          <p:nvPicPr>
            <p:cNvPr id="7" name="图片 6" descr="20249150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01" y="1278"/>
              <a:ext cx="1606" cy="1965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2690" y="1600"/>
              <a:ext cx="240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zh-CN" altLang="en-US" sz="2800" b="1" dirty="0">
                  <a:solidFill>
                    <a:schemeClr val="bg1"/>
                  </a:solidFill>
                  <a:latin typeface="+mn-ea"/>
                </a:rPr>
                <a:t>触摸屏</a:t>
              </a:r>
              <a:endParaRPr lang="zh-CN" altLang="en-US" sz="3200" b="1" dirty="0">
                <a:solidFill>
                  <a:schemeClr val="bg1"/>
                </a:solidFill>
                <a:latin typeface="+mn-ea"/>
              </a:endParaRPr>
            </a:p>
            <a:p>
              <a:r>
                <a:rPr lang="zh-CN" altLang="en-US" sz="2400" b="1" dirty="0">
                  <a:solidFill>
                    <a:schemeClr val="bg1"/>
                  </a:solidFill>
                  <a:latin typeface="+mn-ea"/>
                </a:rPr>
                <a:t>交互界面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68655" y="1928495"/>
            <a:ext cx="2302510" cy="1445260"/>
            <a:chOff x="1472" y="2963"/>
            <a:chExt cx="3626" cy="2276"/>
          </a:xfrm>
          <a:solidFill>
            <a:schemeClr val="accent4"/>
          </a:solidFill>
        </p:grpSpPr>
        <p:pic>
          <p:nvPicPr>
            <p:cNvPr id="10" name="图片 9" descr="3505131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58" y="3730"/>
              <a:ext cx="1440" cy="144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472" y="2963"/>
              <a:ext cx="2946" cy="2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rgbClr val="FFC000"/>
                  </a:solidFill>
                </a:rPr>
                <a:t>99.6%</a:t>
              </a:r>
            </a:p>
            <a:p>
              <a:r>
                <a:rPr lang="zh-CN" altLang="en-US" sz="2400" b="1" dirty="0">
                  <a:solidFill>
                    <a:srgbClr val="FFC000"/>
                  </a:solidFill>
                </a:rPr>
                <a:t>命中率</a:t>
              </a:r>
            </a:p>
            <a:p>
              <a:r>
                <a:rPr lang="zh-CN" altLang="en-US" sz="2400" dirty="0">
                  <a:solidFill>
                    <a:srgbClr val="FFC000"/>
                  </a:solidFill>
                </a:rPr>
                <a:t>数据缓存</a:t>
              </a:r>
            </a:p>
          </p:txBody>
        </p:sp>
      </p:grpSp>
      <p:pic>
        <p:nvPicPr>
          <p:cNvPr id="13" name="图片 12" descr="3637701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3250" y="4109720"/>
            <a:ext cx="1004570" cy="6502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50315" y="3545840"/>
            <a:ext cx="1720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</a:rPr>
              <a:t> 90.6%      </a:t>
            </a:r>
            <a:endParaRPr lang="zh-CN" altLang="en-US" dirty="0">
              <a:solidFill>
                <a:schemeClr val="accent4"/>
              </a:solidFill>
            </a:endParaRPr>
          </a:p>
          <a:p>
            <a:r>
              <a:rPr lang="zh-CN" altLang="en-US" sz="2200" dirty="0">
                <a:solidFill>
                  <a:schemeClr val="accent4"/>
                </a:solidFill>
              </a:rPr>
              <a:t>       </a:t>
            </a:r>
            <a:r>
              <a:rPr lang="zh-CN" altLang="en-US" sz="2200" b="1" dirty="0">
                <a:solidFill>
                  <a:schemeClr val="accent4"/>
                </a:solidFill>
              </a:rPr>
              <a:t>准确率</a:t>
            </a:r>
            <a:endParaRPr lang="zh-CN" altLang="en-US" sz="2200" dirty="0">
              <a:solidFill>
                <a:schemeClr val="accent4"/>
              </a:solidFill>
            </a:endParaRPr>
          </a:p>
          <a:p>
            <a:r>
              <a:rPr lang="zh-CN" altLang="en-US" sz="2200" dirty="0">
                <a:solidFill>
                  <a:schemeClr val="accent4"/>
                </a:solidFill>
              </a:rPr>
              <a:t>分支预测器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238321" y="403826"/>
            <a:ext cx="3434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天</a:t>
            </a:r>
            <a:r>
              <a:rPr lang="en-US" altLang="zh-CN" sz="4800" b="1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倍</a:t>
            </a: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性 能 大 跨 步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9095740" y="5368925"/>
            <a:ext cx="852805" cy="916940"/>
            <a:chOff x="12429" y="7879"/>
            <a:chExt cx="1526" cy="1698"/>
          </a:xfrm>
        </p:grpSpPr>
        <p:pic>
          <p:nvPicPr>
            <p:cNvPr id="27" name="图片 26" descr="20248849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429" y="7879"/>
              <a:ext cx="1526" cy="1698"/>
            </a:xfrm>
            <a:prstGeom prst="rect">
              <a:avLst/>
            </a:prstGeom>
          </p:spPr>
        </p:pic>
        <p:sp>
          <p:nvSpPr>
            <p:cNvPr id="28" name="椭圆 27"/>
            <p:cNvSpPr/>
            <p:nvPr/>
          </p:nvSpPr>
          <p:spPr>
            <a:xfrm>
              <a:off x="12818" y="8508"/>
              <a:ext cx="560" cy="6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3475" y="9147"/>
              <a:ext cx="397" cy="3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3475" y="8102"/>
              <a:ext cx="448" cy="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959975" y="5466080"/>
            <a:ext cx="16211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</a:rPr>
              <a:t>系统级</a:t>
            </a:r>
          </a:p>
          <a:p>
            <a:r>
              <a:rPr lang="zh-CN" altLang="en-US" sz="2600" dirty="0">
                <a:solidFill>
                  <a:schemeClr val="bg1"/>
                </a:solidFill>
              </a:rPr>
              <a:t>外设联动</a:t>
            </a:r>
          </a:p>
        </p:txBody>
      </p:sp>
      <p:pic>
        <p:nvPicPr>
          <p:cNvPr id="33" name="图片 32" descr="3635163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12910" y="2129155"/>
            <a:ext cx="2042795" cy="1487170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F30AD5FF-165F-482A-BE0D-6418E553190F}"/>
              </a:ext>
            </a:extLst>
          </p:cNvPr>
          <p:cNvGrpSpPr/>
          <p:nvPr/>
        </p:nvGrpSpPr>
        <p:grpSpPr>
          <a:xfrm>
            <a:off x="-273663" y="5039995"/>
            <a:ext cx="3369924" cy="1106805"/>
            <a:chOff x="938" y="3662"/>
            <a:chExt cx="5307" cy="1743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2D87EFE-4D09-4CF8-B403-A8F3CF68FB3F}"/>
                </a:ext>
              </a:extLst>
            </p:cNvPr>
            <p:cNvSpPr txBox="1"/>
            <p:nvPr/>
          </p:nvSpPr>
          <p:spPr>
            <a:xfrm>
              <a:off x="938" y="3662"/>
              <a:ext cx="5307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rgbClr val="FFC000"/>
                  </a:solidFill>
                </a:rPr>
                <a:t>6</a:t>
              </a:r>
              <a:r>
                <a:rPr lang="zh-CN" altLang="en-US" sz="6600" b="1" dirty="0">
                  <a:solidFill>
                    <a:srgbClr val="FFC000"/>
                  </a:solidFill>
                </a:rPr>
                <a:t>级</a:t>
              </a:r>
              <a:endParaRPr lang="zh-CN" altLang="en-US" sz="2400" dirty="0">
                <a:solidFill>
                  <a:srgbClr val="FFC000"/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FDBD062-6F58-4546-B7F7-A4FA8ABDE696}"/>
                </a:ext>
              </a:extLst>
            </p:cNvPr>
            <p:cNvSpPr txBox="1"/>
            <p:nvPr/>
          </p:nvSpPr>
          <p:spPr>
            <a:xfrm>
              <a:off x="4586" y="3807"/>
              <a:ext cx="580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FC000"/>
                  </a:solidFill>
                  <a:sym typeface="+mn-ea"/>
                </a:rPr>
                <a:t>流水线</a:t>
              </a: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45988C7E-C045-4664-B1B7-F0F058971063}"/>
              </a:ext>
            </a:extLst>
          </p:cNvPr>
          <p:cNvSpPr/>
          <p:nvPr/>
        </p:nvSpPr>
        <p:spPr>
          <a:xfrm>
            <a:off x="918232" y="6056630"/>
            <a:ext cx="322580" cy="356235"/>
          </a:xfrm>
          <a:prstGeom prst="rect">
            <a:avLst/>
          </a:prstGeom>
          <a:solidFill>
            <a:srgbClr val="0070C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C000"/>
                </a:solidFill>
              </a:rPr>
              <a:t>水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C80359D-0E8C-43EB-9968-930D4ED7FB71}"/>
              </a:ext>
            </a:extLst>
          </p:cNvPr>
          <p:cNvSpPr/>
          <p:nvPr/>
        </p:nvSpPr>
        <p:spPr>
          <a:xfrm>
            <a:off x="1240812" y="6056630"/>
            <a:ext cx="322580" cy="356235"/>
          </a:xfrm>
          <a:prstGeom prst="rect">
            <a:avLst/>
          </a:prstGeom>
          <a:solidFill>
            <a:srgbClr val="0070C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C000"/>
                </a:solidFill>
              </a:rPr>
              <a:t>线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7A1C268-0F18-4203-8621-80D3831ED2F8}"/>
              </a:ext>
            </a:extLst>
          </p:cNvPr>
          <p:cNvSpPr/>
          <p:nvPr/>
        </p:nvSpPr>
        <p:spPr>
          <a:xfrm>
            <a:off x="1563392" y="6056630"/>
            <a:ext cx="322580" cy="356235"/>
          </a:xfrm>
          <a:prstGeom prst="rect">
            <a:avLst/>
          </a:prstGeom>
          <a:solidFill>
            <a:srgbClr val="0070C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C000"/>
                </a:solidFill>
              </a:rPr>
              <a:t>流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05E1CB0-50A2-4C2E-BBC2-F053C3218B82}"/>
              </a:ext>
            </a:extLst>
          </p:cNvPr>
          <p:cNvSpPr/>
          <p:nvPr/>
        </p:nvSpPr>
        <p:spPr>
          <a:xfrm>
            <a:off x="1885972" y="6056630"/>
            <a:ext cx="322580" cy="356235"/>
          </a:xfrm>
          <a:prstGeom prst="rect">
            <a:avLst/>
          </a:prstGeom>
          <a:solidFill>
            <a:srgbClr val="0070C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C000"/>
                </a:solidFill>
              </a:rPr>
              <a:t>水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C6A56A7-9302-4259-BE30-CABDFC25B935}"/>
              </a:ext>
            </a:extLst>
          </p:cNvPr>
          <p:cNvSpPr/>
          <p:nvPr/>
        </p:nvSpPr>
        <p:spPr>
          <a:xfrm>
            <a:off x="2208552" y="6056630"/>
            <a:ext cx="322580" cy="356235"/>
          </a:xfrm>
          <a:prstGeom prst="rect">
            <a:avLst/>
          </a:prstGeom>
          <a:solidFill>
            <a:srgbClr val="0070C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C000"/>
                </a:solidFill>
              </a:rPr>
              <a:t>线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CE33E36-F87A-4D02-A169-F7C5718FC74D}"/>
              </a:ext>
            </a:extLst>
          </p:cNvPr>
          <p:cNvSpPr/>
          <p:nvPr/>
        </p:nvSpPr>
        <p:spPr>
          <a:xfrm>
            <a:off x="595652" y="6056630"/>
            <a:ext cx="322580" cy="356235"/>
          </a:xfrm>
          <a:prstGeom prst="rect">
            <a:avLst/>
          </a:prstGeom>
          <a:solidFill>
            <a:srgbClr val="0070C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C000"/>
                </a:solidFill>
              </a:rPr>
              <a:t>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01147A-55DA-4A20-917A-189839C0761D}"/>
              </a:ext>
            </a:extLst>
          </p:cNvPr>
          <p:cNvSpPr txBox="1"/>
          <p:nvPr/>
        </p:nvSpPr>
        <p:spPr>
          <a:xfrm>
            <a:off x="6008052" y="5238750"/>
            <a:ext cx="217110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FFC000"/>
                </a:solidFill>
                <a:latin typeface="Sabo" panose="00000505000000000000" charset="0"/>
                <a:cs typeface="Sabo" panose="00000505000000000000" charset="0"/>
              </a:rPr>
              <a:t>Pmon</a:t>
            </a:r>
          </a:p>
          <a:p>
            <a:pPr algn="ctr"/>
            <a:r>
              <a:rPr lang="zh-CN" altLang="en-US" sz="2000" b="1" dirty="0">
                <a:solidFill>
                  <a:srgbClr val="FFC000"/>
                </a:solidFill>
                <a:latin typeface="+mj-ea"/>
                <a:ea typeface="+mj-ea"/>
                <a:cs typeface="Sabo" panose="00000505000000000000" charset="0"/>
              </a:rPr>
              <a:t>系统支持</a:t>
            </a:r>
            <a:endParaRPr lang="en-US" altLang="zh-CN" sz="2000" b="1" dirty="0">
              <a:solidFill>
                <a:srgbClr val="FFC000"/>
              </a:solidFill>
              <a:latin typeface="+mj-ea"/>
              <a:ea typeface="+mj-ea"/>
              <a:cs typeface="Sabo" panose="00000505000000000000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E27581-975C-4073-83D6-B27D4B607AF4}"/>
              </a:ext>
            </a:extLst>
          </p:cNvPr>
          <p:cNvSpPr txBox="1"/>
          <p:nvPr/>
        </p:nvSpPr>
        <p:spPr>
          <a:xfrm>
            <a:off x="8471852" y="3934877"/>
            <a:ext cx="34347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Kristen ITC" panose="03050502040202030202" pitchFamily="66" charset="0"/>
                <a:ea typeface="Malgun Gothic" panose="020B0503020000020004" pitchFamily="34" charset="-127"/>
              </a:rPr>
              <a:t>Dynamic</a:t>
            </a: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动 态 取 指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F31F468-6866-4521-858D-68A785301BEA}"/>
              </a:ext>
            </a:extLst>
          </p:cNvPr>
          <p:cNvSpPr txBox="1"/>
          <p:nvPr/>
        </p:nvSpPr>
        <p:spPr>
          <a:xfrm>
            <a:off x="3213092" y="6035675"/>
            <a:ext cx="2171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C000"/>
                </a:solidFill>
                <a:latin typeface="+mj-ea"/>
                <a:ea typeface="+mj-ea"/>
                <a:cs typeface="Sabo" panose="00000505000000000000" charset="0"/>
              </a:rPr>
              <a:t>华莱士树乘法器</a:t>
            </a:r>
            <a:endParaRPr lang="en-US" altLang="zh-CN" sz="2000" b="1" dirty="0">
              <a:solidFill>
                <a:srgbClr val="FFC000"/>
              </a:solidFill>
              <a:latin typeface="+mj-ea"/>
              <a:ea typeface="+mj-ea"/>
              <a:cs typeface="Sabo" panose="00000505000000000000" charset="0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A28381D9-31E5-435F-BA81-A9838D780B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339" y="5135469"/>
            <a:ext cx="962583" cy="96258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446905" y="1935480"/>
            <a:ext cx="3122295" cy="2932430"/>
          </a:xfrm>
          <a:prstGeom prst="rect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446905" y="1934845"/>
            <a:ext cx="1985645" cy="2069465"/>
          </a:xfrm>
          <a:prstGeom prst="rect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581525" y="2122666"/>
            <a:ext cx="1651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</a:rPr>
              <a:t>UltraMIPS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446905" y="4004310"/>
            <a:ext cx="1985645" cy="863600"/>
          </a:xfrm>
          <a:prstGeom prst="rect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581525" y="4267319"/>
            <a:ext cx="189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显示交互模块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788150" y="2306320"/>
            <a:ext cx="781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全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en-US" sz="2000" b="1" dirty="0">
                <a:solidFill>
                  <a:schemeClr val="bg1"/>
                </a:solidFill>
              </a:rPr>
              <a:t>流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en-US" sz="2000" b="1" dirty="0">
                <a:solidFill>
                  <a:schemeClr val="bg1"/>
                </a:solidFill>
              </a:rPr>
              <a:t>水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en-US" sz="2000" b="1" dirty="0">
                <a:solidFill>
                  <a:schemeClr val="bg1"/>
                </a:solidFill>
              </a:rPr>
              <a:t>高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en-US" sz="2000" b="1" dirty="0">
                <a:solidFill>
                  <a:schemeClr val="bg1"/>
                </a:solidFill>
              </a:rPr>
              <a:t>速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en-US" sz="2000" b="1" dirty="0">
                <a:solidFill>
                  <a:schemeClr val="bg1"/>
                </a:solidFill>
              </a:rPr>
              <a:t>缓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en-US" sz="2000" b="1" dirty="0">
                <a:solidFill>
                  <a:schemeClr val="bg1"/>
                </a:solidFill>
              </a:rPr>
              <a:t>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CB5E77-0D65-4EA2-946D-BC4D33809820}"/>
              </a:ext>
            </a:extLst>
          </p:cNvPr>
          <p:cNvSpPr txBox="1"/>
          <p:nvPr/>
        </p:nvSpPr>
        <p:spPr>
          <a:xfrm>
            <a:off x="4579620" y="2986196"/>
            <a:ext cx="1651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双发射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r>
              <a:rPr lang="zh-CN" altLang="en-US" sz="2400" b="1" dirty="0">
                <a:solidFill>
                  <a:schemeClr val="bg1"/>
                </a:solidFill>
              </a:rPr>
              <a:t>处理器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72A367-3DE7-42AD-BFFB-95921B6BC973}"/>
              </a:ext>
            </a:extLst>
          </p:cNvPr>
          <p:cNvSpPr/>
          <p:nvPr/>
        </p:nvSpPr>
        <p:spPr>
          <a:xfrm>
            <a:off x="4446905" y="2836545"/>
            <a:ext cx="1985645" cy="1178560"/>
          </a:xfrm>
          <a:prstGeom prst="rect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67019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14" grpId="0"/>
      <p:bldP spid="14" grpId="1"/>
      <p:bldP spid="26" grpId="0"/>
      <p:bldP spid="26" grpId="1"/>
      <p:bldP spid="32" grpId="0"/>
      <p:bldP spid="32" grpId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" grpId="0"/>
      <p:bldP spid="3" grpId="1"/>
      <p:bldP spid="15" grpId="0"/>
      <p:bldP spid="15" grpId="1"/>
      <p:bldP spid="23" grpId="0"/>
      <p:bldP spid="23" grpId="1"/>
      <p:bldP spid="16" grpId="0" animBg="1"/>
      <p:bldP spid="17" grpId="0" animBg="1"/>
      <p:bldP spid="19" grpId="0" animBg="1"/>
      <p:bldP spid="20" grpId="0"/>
      <p:bldP spid="21" grpId="0"/>
      <p:bldP spid="5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-2" y="1231353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7443" b="-10075"/>
          <a:stretch>
            <a:fillRect/>
          </a:stretch>
        </p:blipFill>
        <p:spPr>
          <a:xfrm>
            <a:off x="272720" y="125801"/>
            <a:ext cx="1152187" cy="1032083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0407" y="6406323"/>
            <a:ext cx="181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HITSZ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753" y="162536"/>
            <a:ext cx="1537831" cy="92269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D9784A-2F5E-478D-AC6C-17921FAFE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769" y="9760970"/>
            <a:ext cx="9485714" cy="4857143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901F9933-6497-41B9-A625-7B8D692DBB4D}"/>
              </a:ext>
            </a:extLst>
          </p:cNvPr>
          <p:cNvSpPr txBox="1">
            <a:spLocks/>
          </p:cNvSpPr>
          <p:nvPr/>
        </p:nvSpPr>
        <p:spPr>
          <a:xfrm>
            <a:off x="995460" y="3429000"/>
            <a:ext cx="10444843" cy="8484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谢谢！</a:t>
            </a:r>
            <a:endParaRPr lang="en-US" sz="4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776AA530-4DC8-4E90-A5F8-3939E96E8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4907" y="327026"/>
            <a:ext cx="8950362" cy="593717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基于双发射处理器的 </a:t>
            </a:r>
            <a:r>
              <a:rPr lang="en-US" altLang="zh-CN" sz="2800" b="1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UltraMIPS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系统设计介绍</a:t>
            </a:r>
            <a:endParaRPr 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3653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720" y="349885"/>
            <a:ext cx="24936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FFC000"/>
                </a:solidFill>
              </a:rPr>
              <a:t>Dual</a:t>
            </a:r>
            <a:endParaRPr lang="en-US" altLang="zh-CN" b="1" dirty="0">
              <a:solidFill>
                <a:srgbClr val="FFC000"/>
              </a:solidFill>
            </a:endParaRPr>
          </a:p>
          <a:p>
            <a:pPr algn="ctr"/>
            <a:r>
              <a:rPr lang="zh-CN" altLang="en-US" sz="2400" dirty="0">
                <a:solidFill>
                  <a:srgbClr val="FFC000"/>
                </a:solidFill>
              </a:rPr>
              <a:t>双发射处理器</a:t>
            </a:r>
            <a:endParaRPr lang="en-US" sz="1050" dirty="0">
              <a:solidFill>
                <a:srgbClr val="FFC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17380" y="2306320"/>
            <a:ext cx="20231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全高清</a:t>
            </a:r>
          </a:p>
          <a:p>
            <a:r>
              <a:rPr lang="zh-CN" altLang="en-US" sz="2000" b="1">
                <a:solidFill>
                  <a:srgbClr val="FF9F9F"/>
                </a:solidFill>
              </a:rPr>
              <a:t>多</a:t>
            </a:r>
            <a:r>
              <a:rPr lang="zh-CN" altLang="en-US" sz="2000" b="1">
                <a:solidFill>
                  <a:srgbClr val="4BFF9C"/>
                </a:solidFill>
              </a:rPr>
              <a:t>色</a:t>
            </a:r>
            <a:r>
              <a:rPr lang="zh-CN" altLang="en-US" sz="2000" b="1">
                <a:solidFill>
                  <a:srgbClr val="A9EAFF"/>
                </a:solidFill>
              </a:rPr>
              <a:t>彩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显示支持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9169400" y="438150"/>
            <a:ext cx="2411095" cy="1247775"/>
            <a:chOff x="11301" y="1278"/>
            <a:chExt cx="3797" cy="1965"/>
          </a:xfrm>
        </p:grpSpPr>
        <p:pic>
          <p:nvPicPr>
            <p:cNvPr id="7" name="图片 6" descr="20249150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01" y="1278"/>
              <a:ext cx="1606" cy="1965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2690" y="1600"/>
              <a:ext cx="240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zh-CN" altLang="en-US" sz="2800" b="1" dirty="0">
                  <a:solidFill>
                    <a:schemeClr val="bg1"/>
                  </a:solidFill>
                  <a:latin typeface="+mn-ea"/>
                </a:rPr>
                <a:t>触摸屏</a:t>
              </a:r>
              <a:endParaRPr lang="zh-CN" altLang="en-US" sz="3200" b="1" dirty="0">
                <a:solidFill>
                  <a:schemeClr val="bg1"/>
                </a:solidFill>
                <a:latin typeface="+mn-ea"/>
              </a:endParaRPr>
            </a:p>
            <a:p>
              <a:r>
                <a:rPr lang="zh-CN" altLang="en-US" sz="2400" b="1" dirty="0">
                  <a:solidFill>
                    <a:schemeClr val="bg1"/>
                  </a:solidFill>
                  <a:latin typeface="+mn-ea"/>
                </a:rPr>
                <a:t>交互界面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68655" y="1928495"/>
            <a:ext cx="2302510" cy="1445260"/>
            <a:chOff x="1472" y="2963"/>
            <a:chExt cx="3626" cy="2276"/>
          </a:xfrm>
          <a:solidFill>
            <a:schemeClr val="accent4"/>
          </a:solidFill>
        </p:grpSpPr>
        <p:pic>
          <p:nvPicPr>
            <p:cNvPr id="10" name="图片 9" descr="3505131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58" y="3730"/>
              <a:ext cx="1440" cy="144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472" y="2963"/>
              <a:ext cx="2946" cy="2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rgbClr val="FFC000"/>
                  </a:solidFill>
                </a:rPr>
                <a:t>99.6%</a:t>
              </a:r>
            </a:p>
            <a:p>
              <a:r>
                <a:rPr lang="zh-CN" altLang="en-US" sz="2400" b="1" dirty="0">
                  <a:solidFill>
                    <a:srgbClr val="FFC000"/>
                  </a:solidFill>
                </a:rPr>
                <a:t>命中率</a:t>
              </a:r>
            </a:p>
            <a:p>
              <a:r>
                <a:rPr lang="zh-CN" altLang="en-US" sz="2400" dirty="0">
                  <a:solidFill>
                    <a:srgbClr val="FFC000"/>
                  </a:solidFill>
                </a:rPr>
                <a:t>数据缓存</a:t>
              </a:r>
            </a:p>
          </p:txBody>
        </p:sp>
      </p:grpSp>
      <p:pic>
        <p:nvPicPr>
          <p:cNvPr id="13" name="图片 12" descr="3637701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3250" y="4109720"/>
            <a:ext cx="1004570" cy="6502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50315" y="3545840"/>
            <a:ext cx="1720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</a:rPr>
              <a:t> 90.6%      </a:t>
            </a:r>
            <a:endParaRPr lang="zh-CN" altLang="en-US" dirty="0">
              <a:solidFill>
                <a:schemeClr val="accent4"/>
              </a:solidFill>
            </a:endParaRPr>
          </a:p>
          <a:p>
            <a:r>
              <a:rPr lang="zh-CN" altLang="en-US" sz="2200" dirty="0">
                <a:solidFill>
                  <a:schemeClr val="accent4"/>
                </a:solidFill>
              </a:rPr>
              <a:t>       </a:t>
            </a:r>
            <a:r>
              <a:rPr lang="zh-CN" altLang="en-US" sz="2200" b="1" dirty="0">
                <a:solidFill>
                  <a:schemeClr val="accent4"/>
                </a:solidFill>
              </a:rPr>
              <a:t>准确率</a:t>
            </a:r>
            <a:endParaRPr lang="zh-CN" altLang="en-US" sz="2200" dirty="0">
              <a:solidFill>
                <a:schemeClr val="accent4"/>
              </a:solidFill>
            </a:endParaRPr>
          </a:p>
          <a:p>
            <a:r>
              <a:rPr lang="zh-CN" altLang="en-US" sz="2200" dirty="0">
                <a:solidFill>
                  <a:schemeClr val="accent4"/>
                </a:solidFill>
              </a:rPr>
              <a:t>分支预测器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238321" y="403826"/>
            <a:ext cx="3434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天</a:t>
            </a:r>
            <a:r>
              <a:rPr lang="en-US" altLang="zh-CN" sz="4800" b="1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倍</a:t>
            </a: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性 能 大 跨 步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9095740" y="5368925"/>
            <a:ext cx="852805" cy="916940"/>
            <a:chOff x="12429" y="7879"/>
            <a:chExt cx="1526" cy="1698"/>
          </a:xfrm>
        </p:grpSpPr>
        <p:pic>
          <p:nvPicPr>
            <p:cNvPr id="27" name="图片 26" descr="20248849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429" y="7879"/>
              <a:ext cx="1526" cy="1698"/>
            </a:xfrm>
            <a:prstGeom prst="rect">
              <a:avLst/>
            </a:prstGeom>
          </p:spPr>
        </p:pic>
        <p:sp>
          <p:nvSpPr>
            <p:cNvPr id="28" name="椭圆 27"/>
            <p:cNvSpPr/>
            <p:nvPr/>
          </p:nvSpPr>
          <p:spPr>
            <a:xfrm>
              <a:off x="12818" y="8508"/>
              <a:ext cx="560" cy="6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3475" y="9147"/>
              <a:ext cx="397" cy="3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3475" y="8102"/>
              <a:ext cx="448" cy="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959975" y="5466080"/>
            <a:ext cx="16211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</a:rPr>
              <a:t>系统级</a:t>
            </a:r>
          </a:p>
          <a:p>
            <a:r>
              <a:rPr lang="zh-CN" altLang="en-US" sz="2600" dirty="0">
                <a:solidFill>
                  <a:schemeClr val="bg1"/>
                </a:solidFill>
              </a:rPr>
              <a:t>外设联动</a:t>
            </a:r>
          </a:p>
        </p:txBody>
      </p:sp>
      <p:pic>
        <p:nvPicPr>
          <p:cNvPr id="33" name="图片 32" descr="3635163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12910" y="2129155"/>
            <a:ext cx="2042795" cy="1487170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F30AD5FF-165F-482A-BE0D-6418E553190F}"/>
              </a:ext>
            </a:extLst>
          </p:cNvPr>
          <p:cNvGrpSpPr/>
          <p:nvPr/>
        </p:nvGrpSpPr>
        <p:grpSpPr>
          <a:xfrm>
            <a:off x="-273663" y="5039995"/>
            <a:ext cx="3369924" cy="1106805"/>
            <a:chOff x="938" y="3662"/>
            <a:chExt cx="5307" cy="1743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2D87EFE-4D09-4CF8-B403-A8F3CF68FB3F}"/>
                </a:ext>
              </a:extLst>
            </p:cNvPr>
            <p:cNvSpPr txBox="1"/>
            <p:nvPr/>
          </p:nvSpPr>
          <p:spPr>
            <a:xfrm>
              <a:off x="938" y="3662"/>
              <a:ext cx="5307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rgbClr val="FFC000"/>
                  </a:solidFill>
                </a:rPr>
                <a:t>6</a:t>
              </a:r>
              <a:r>
                <a:rPr lang="zh-CN" altLang="en-US" sz="6600" b="1" dirty="0">
                  <a:solidFill>
                    <a:srgbClr val="FFC000"/>
                  </a:solidFill>
                </a:rPr>
                <a:t>级</a:t>
              </a:r>
              <a:endParaRPr lang="zh-CN" altLang="en-US" sz="2400" dirty="0">
                <a:solidFill>
                  <a:srgbClr val="FFC000"/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FDBD062-6F58-4546-B7F7-A4FA8ABDE696}"/>
                </a:ext>
              </a:extLst>
            </p:cNvPr>
            <p:cNvSpPr txBox="1"/>
            <p:nvPr/>
          </p:nvSpPr>
          <p:spPr>
            <a:xfrm>
              <a:off x="4586" y="3807"/>
              <a:ext cx="580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FC000"/>
                  </a:solidFill>
                  <a:sym typeface="+mn-ea"/>
                </a:rPr>
                <a:t>流水线</a:t>
              </a: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45988C7E-C045-4664-B1B7-F0F058971063}"/>
              </a:ext>
            </a:extLst>
          </p:cNvPr>
          <p:cNvSpPr/>
          <p:nvPr/>
        </p:nvSpPr>
        <p:spPr>
          <a:xfrm>
            <a:off x="918232" y="6056630"/>
            <a:ext cx="322580" cy="356235"/>
          </a:xfrm>
          <a:prstGeom prst="rect">
            <a:avLst/>
          </a:prstGeom>
          <a:solidFill>
            <a:srgbClr val="0070C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C000"/>
                </a:solidFill>
              </a:rPr>
              <a:t>水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C80359D-0E8C-43EB-9968-930D4ED7FB71}"/>
              </a:ext>
            </a:extLst>
          </p:cNvPr>
          <p:cNvSpPr/>
          <p:nvPr/>
        </p:nvSpPr>
        <p:spPr>
          <a:xfrm>
            <a:off x="1240812" y="6056630"/>
            <a:ext cx="322580" cy="356235"/>
          </a:xfrm>
          <a:prstGeom prst="rect">
            <a:avLst/>
          </a:prstGeom>
          <a:solidFill>
            <a:srgbClr val="0070C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C000"/>
                </a:solidFill>
              </a:rPr>
              <a:t>线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7A1C268-0F18-4203-8621-80D3831ED2F8}"/>
              </a:ext>
            </a:extLst>
          </p:cNvPr>
          <p:cNvSpPr/>
          <p:nvPr/>
        </p:nvSpPr>
        <p:spPr>
          <a:xfrm>
            <a:off x="1563392" y="6056630"/>
            <a:ext cx="322580" cy="356235"/>
          </a:xfrm>
          <a:prstGeom prst="rect">
            <a:avLst/>
          </a:prstGeom>
          <a:solidFill>
            <a:srgbClr val="0070C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C000"/>
                </a:solidFill>
              </a:rPr>
              <a:t>流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05E1CB0-50A2-4C2E-BBC2-F053C3218B82}"/>
              </a:ext>
            </a:extLst>
          </p:cNvPr>
          <p:cNvSpPr/>
          <p:nvPr/>
        </p:nvSpPr>
        <p:spPr>
          <a:xfrm>
            <a:off x="1885972" y="6056630"/>
            <a:ext cx="322580" cy="356235"/>
          </a:xfrm>
          <a:prstGeom prst="rect">
            <a:avLst/>
          </a:prstGeom>
          <a:solidFill>
            <a:srgbClr val="0070C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C000"/>
                </a:solidFill>
              </a:rPr>
              <a:t>水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C6A56A7-9302-4259-BE30-CABDFC25B935}"/>
              </a:ext>
            </a:extLst>
          </p:cNvPr>
          <p:cNvSpPr/>
          <p:nvPr/>
        </p:nvSpPr>
        <p:spPr>
          <a:xfrm>
            <a:off x="2208552" y="6056630"/>
            <a:ext cx="322580" cy="356235"/>
          </a:xfrm>
          <a:prstGeom prst="rect">
            <a:avLst/>
          </a:prstGeom>
          <a:solidFill>
            <a:srgbClr val="0070C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C000"/>
                </a:solidFill>
              </a:rPr>
              <a:t>线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CE33E36-F87A-4D02-A169-F7C5718FC74D}"/>
              </a:ext>
            </a:extLst>
          </p:cNvPr>
          <p:cNvSpPr/>
          <p:nvPr/>
        </p:nvSpPr>
        <p:spPr>
          <a:xfrm>
            <a:off x="595652" y="6056630"/>
            <a:ext cx="322580" cy="356235"/>
          </a:xfrm>
          <a:prstGeom prst="rect">
            <a:avLst/>
          </a:prstGeom>
          <a:solidFill>
            <a:srgbClr val="0070C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C000"/>
                </a:solidFill>
              </a:rPr>
              <a:t>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01147A-55DA-4A20-917A-189839C0761D}"/>
              </a:ext>
            </a:extLst>
          </p:cNvPr>
          <p:cNvSpPr txBox="1"/>
          <p:nvPr/>
        </p:nvSpPr>
        <p:spPr>
          <a:xfrm>
            <a:off x="6008052" y="5238750"/>
            <a:ext cx="217110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FFC000"/>
                </a:solidFill>
                <a:latin typeface="Sabo" panose="00000505000000000000" charset="0"/>
                <a:cs typeface="Sabo" panose="00000505000000000000" charset="0"/>
              </a:rPr>
              <a:t>Pmon</a:t>
            </a:r>
          </a:p>
          <a:p>
            <a:pPr algn="ctr"/>
            <a:r>
              <a:rPr lang="zh-CN" altLang="en-US" sz="2000" b="1" dirty="0">
                <a:solidFill>
                  <a:srgbClr val="FFC000"/>
                </a:solidFill>
                <a:latin typeface="+mj-ea"/>
                <a:ea typeface="+mj-ea"/>
                <a:cs typeface="Sabo" panose="00000505000000000000" charset="0"/>
              </a:rPr>
              <a:t>系统支持</a:t>
            </a:r>
            <a:endParaRPr lang="en-US" altLang="zh-CN" sz="2000" b="1" dirty="0">
              <a:solidFill>
                <a:srgbClr val="FFC000"/>
              </a:solidFill>
              <a:latin typeface="+mj-ea"/>
              <a:ea typeface="+mj-ea"/>
              <a:cs typeface="Sabo" panose="00000505000000000000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E27581-975C-4073-83D6-B27D4B607AF4}"/>
              </a:ext>
            </a:extLst>
          </p:cNvPr>
          <p:cNvSpPr txBox="1"/>
          <p:nvPr/>
        </p:nvSpPr>
        <p:spPr>
          <a:xfrm>
            <a:off x="8471852" y="3934877"/>
            <a:ext cx="34347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Kristen ITC" panose="03050502040202030202" pitchFamily="66" charset="0"/>
                <a:ea typeface="Malgun Gothic" panose="020B0503020000020004" pitchFamily="34" charset="-127"/>
              </a:rPr>
              <a:t>Dynamic</a:t>
            </a: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动 态 取 指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F31F468-6866-4521-858D-68A785301BEA}"/>
              </a:ext>
            </a:extLst>
          </p:cNvPr>
          <p:cNvSpPr txBox="1"/>
          <p:nvPr/>
        </p:nvSpPr>
        <p:spPr>
          <a:xfrm>
            <a:off x="3213092" y="6035675"/>
            <a:ext cx="2171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C000"/>
                </a:solidFill>
                <a:latin typeface="+mj-ea"/>
                <a:ea typeface="+mj-ea"/>
                <a:cs typeface="Sabo" panose="00000505000000000000" charset="0"/>
              </a:rPr>
              <a:t>华莱士树乘法器</a:t>
            </a:r>
            <a:endParaRPr lang="en-US" altLang="zh-CN" sz="2000" b="1" dirty="0">
              <a:solidFill>
                <a:srgbClr val="FFC000"/>
              </a:solidFill>
              <a:latin typeface="+mj-ea"/>
              <a:ea typeface="+mj-ea"/>
              <a:cs typeface="Sabo" panose="00000505000000000000" charset="0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A28381D9-31E5-435F-BA81-A9838D780B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339" y="5135469"/>
            <a:ext cx="962583" cy="96258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446905" y="1935480"/>
            <a:ext cx="3122295" cy="2932430"/>
          </a:xfrm>
          <a:prstGeom prst="rect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446905" y="1934845"/>
            <a:ext cx="1985645" cy="2069465"/>
          </a:xfrm>
          <a:prstGeom prst="rect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581525" y="2122666"/>
            <a:ext cx="1651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</a:rPr>
              <a:t>UltraMIPS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446905" y="4004310"/>
            <a:ext cx="1985645" cy="863600"/>
          </a:xfrm>
          <a:prstGeom prst="rect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581525" y="4267319"/>
            <a:ext cx="189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显示交互模块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788150" y="2306320"/>
            <a:ext cx="781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全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en-US" sz="2000" b="1" dirty="0">
                <a:solidFill>
                  <a:schemeClr val="bg1"/>
                </a:solidFill>
              </a:rPr>
              <a:t>流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en-US" sz="2000" b="1" dirty="0">
                <a:solidFill>
                  <a:schemeClr val="bg1"/>
                </a:solidFill>
              </a:rPr>
              <a:t>水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en-US" sz="2000" b="1" dirty="0">
                <a:solidFill>
                  <a:schemeClr val="bg1"/>
                </a:solidFill>
              </a:rPr>
              <a:t>高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en-US" sz="2000" b="1" dirty="0">
                <a:solidFill>
                  <a:schemeClr val="bg1"/>
                </a:solidFill>
              </a:rPr>
              <a:t>速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en-US" sz="2000" b="1" dirty="0">
                <a:solidFill>
                  <a:schemeClr val="bg1"/>
                </a:solidFill>
              </a:rPr>
              <a:t>缓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en-US" sz="2000" b="1" dirty="0">
                <a:solidFill>
                  <a:schemeClr val="bg1"/>
                </a:solidFill>
              </a:rPr>
              <a:t>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CB5E77-0D65-4EA2-946D-BC4D33809820}"/>
              </a:ext>
            </a:extLst>
          </p:cNvPr>
          <p:cNvSpPr txBox="1"/>
          <p:nvPr/>
        </p:nvSpPr>
        <p:spPr>
          <a:xfrm>
            <a:off x="4579620" y="2986196"/>
            <a:ext cx="1651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双发射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r>
              <a:rPr lang="zh-CN" altLang="en-US" sz="2400" b="1" dirty="0">
                <a:solidFill>
                  <a:schemeClr val="bg1"/>
                </a:solidFill>
              </a:rPr>
              <a:t>处理器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72A367-3DE7-42AD-BFFB-95921B6BC973}"/>
              </a:ext>
            </a:extLst>
          </p:cNvPr>
          <p:cNvSpPr/>
          <p:nvPr/>
        </p:nvSpPr>
        <p:spPr>
          <a:xfrm>
            <a:off x="4446905" y="2836545"/>
            <a:ext cx="1985645" cy="1178560"/>
          </a:xfrm>
          <a:prstGeom prst="rect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14" grpId="0"/>
      <p:bldP spid="14" grpId="1"/>
      <p:bldP spid="26" grpId="0"/>
      <p:bldP spid="26" grpId="1"/>
      <p:bldP spid="32" grpId="0"/>
      <p:bldP spid="32" grpId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" grpId="0"/>
      <p:bldP spid="3" grpId="1"/>
      <p:bldP spid="15" grpId="0"/>
      <p:bldP spid="15" grpId="1"/>
      <p:bldP spid="23" grpId="0"/>
      <p:bldP spid="23" grpId="1"/>
      <p:bldP spid="16" grpId="0" animBg="1"/>
      <p:bldP spid="17" grpId="0" animBg="1"/>
      <p:bldP spid="18" grpId="0"/>
      <p:bldP spid="19" grpId="0" animBg="1"/>
      <p:bldP spid="20" grpId="0"/>
      <p:bldP spid="21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8771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CPU</a:t>
            </a:r>
            <a:r>
              <a:rPr lang="zh-CN" altLang="en-US" b="1" dirty="0">
                <a:solidFill>
                  <a:schemeClr val="bg1"/>
                </a:solidFill>
              </a:rPr>
              <a:t>主体架构</a:t>
            </a:r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3509" y="6403533"/>
            <a:ext cx="181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bg1"/>
                </a:solidFill>
              </a:rPr>
              <a:t>UltraMIPS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67" y="1316792"/>
            <a:ext cx="7417066" cy="4858823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87E1C938-52A1-421E-B085-34FE466DE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662" y="1406549"/>
            <a:ext cx="7124734" cy="2512149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57453DC1-8D35-4922-BD8C-2E9CC57C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29" y="123750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双发射处理器性能提升记录</a:t>
            </a:r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04A2915-0A82-4661-A682-137A845A5F66}"/>
              </a:ext>
            </a:extLst>
          </p:cNvPr>
          <p:cNvSpPr txBox="1">
            <a:spLocks/>
          </p:cNvSpPr>
          <p:nvPr/>
        </p:nvSpPr>
        <p:spPr>
          <a:xfrm>
            <a:off x="685800" y="3956400"/>
            <a:ext cx="9474200" cy="78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</a:rPr>
              <a:t>第一阶段：双发射五级流水                        </a:t>
            </a:r>
            <a:r>
              <a:rPr lang="en-US" altLang="zh-CN" sz="2800" dirty="0">
                <a:solidFill>
                  <a:schemeClr val="bg1"/>
                </a:solidFill>
              </a:rPr>
              <a:t>5.4</a:t>
            </a:r>
            <a:r>
              <a:rPr lang="zh-CN" altLang="en-US" sz="2800" dirty="0">
                <a:solidFill>
                  <a:schemeClr val="bg1"/>
                </a:solidFill>
              </a:rPr>
              <a:t>分 </a:t>
            </a:r>
            <a:r>
              <a:rPr lang="en-US" altLang="zh-CN" sz="2800" dirty="0">
                <a:solidFill>
                  <a:schemeClr val="bg1"/>
                </a:solidFill>
              </a:rPr>
              <a:t>60MHZ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6BCE955-2AD4-41DC-AD77-A07F4D1A29F8}"/>
              </a:ext>
            </a:extLst>
          </p:cNvPr>
          <p:cNvSpPr txBox="1">
            <a:spLocks/>
          </p:cNvSpPr>
          <p:nvPr/>
        </p:nvSpPr>
        <p:spPr>
          <a:xfrm>
            <a:off x="685800" y="4733781"/>
            <a:ext cx="10227429" cy="78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</a:rPr>
              <a:t>第二阶段：加入</a:t>
            </a:r>
            <a:r>
              <a:rPr lang="en-US" altLang="zh-CN" sz="2800" dirty="0" err="1">
                <a:solidFill>
                  <a:schemeClr val="bg1"/>
                </a:solidFill>
              </a:rPr>
              <a:t>Instbuffer</a:t>
            </a:r>
            <a:r>
              <a:rPr lang="zh-CN" altLang="en-US" sz="2800" dirty="0">
                <a:solidFill>
                  <a:schemeClr val="bg1"/>
                </a:solidFill>
              </a:rPr>
              <a:t>，加入</a:t>
            </a:r>
            <a:r>
              <a:rPr lang="en-US" altLang="zh-CN" sz="2800" dirty="0" err="1">
                <a:solidFill>
                  <a:schemeClr val="bg1"/>
                </a:solidFill>
              </a:rPr>
              <a:t>Dcache</a:t>
            </a:r>
            <a:r>
              <a:rPr lang="en-US" altLang="zh-CN" sz="2800" dirty="0">
                <a:solidFill>
                  <a:schemeClr val="bg1"/>
                </a:solidFill>
              </a:rPr>
              <a:t>   33.6</a:t>
            </a:r>
            <a:r>
              <a:rPr lang="zh-CN" altLang="en-US" sz="2800" dirty="0">
                <a:solidFill>
                  <a:schemeClr val="bg1"/>
                </a:solidFill>
              </a:rPr>
              <a:t>分 </a:t>
            </a:r>
            <a:r>
              <a:rPr lang="en-US" altLang="zh-CN" sz="2800" dirty="0">
                <a:solidFill>
                  <a:schemeClr val="bg1"/>
                </a:solidFill>
              </a:rPr>
              <a:t>75MHZ</a:t>
            </a:r>
            <a:r>
              <a:rPr lang="zh-CN" altLang="en-US" sz="2800" dirty="0">
                <a:solidFill>
                  <a:schemeClr val="bg1"/>
                </a:solidFill>
              </a:rPr>
              <a:t> 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96E44B5-3BAA-4740-803B-DB03DBCBE3E2}"/>
              </a:ext>
            </a:extLst>
          </p:cNvPr>
          <p:cNvSpPr txBox="1">
            <a:spLocks/>
          </p:cNvSpPr>
          <p:nvPr/>
        </p:nvSpPr>
        <p:spPr>
          <a:xfrm>
            <a:off x="685800" y="5426051"/>
            <a:ext cx="9321800" cy="78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</a:rPr>
              <a:t>第三阶段：加入动态取指系统                    </a:t>
            </a:r>
            <a:r>
              <a:rPr lang="en-US" altLang="zh-CN" sz="2800" dirty="0">
                <a:solidFill>
                  <a:schemeClr val="bg1"/>
                </a:solidFill>
              </a:rPr>
              <a:t>49.2</a:t>
            </a:r>
            <a:r>
              <a:rPr lang="zh-CN" altLang="en-US" sz="2800" dirty="0">
                <a:solidFill>
                  <a:schemeClr val="bg1"/>
                </a:solidFill>
              </a:rPr>
              <a:t>分  </a:t>
            </a:r>
            <a:r>
              <a:rPr lang="en-US" altLang="zh-CN" sz="2800" dirty="0">
                <a:solidFill>
                  <a:schemeClr val="bg1"/>
                </a:solidFill>
              </a:rPr>
              <a:t>75MHZ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593C589-E191-420A-8815-63485045F25A}"/>
              </a:ext>
            </a:extLst>
          </p:cNvPr>
          <p:cNvSpPr txBox="1">
            <a:spLocks/>
          </p:cNvSpPr>
          <p:nvPr/>
        </p:nvSpPr>
        <p:spPr>
          <a:xfrm>
            <a:off x="685800" y="6046068"/>
            <a:ext cx="11277600" cy="78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</a:rPr>
              <a:t>优化：优化关键路径                               </a:t>
            </a:r>
            <a:r>
              <a:rPr lang="en-US" altLang="zh-CN" sz="2800" dirty="0">
                <a:solidFill>
                  <a:schemeClr val="bg1"/>
                </a:solidFill>
              </a:rPr>
              <a:t>62.9</a:t>
            </a:r>
            <a:r>
              <a:rPr lang="zh-CN" altLang="en-US" sz="2800" dirty="0">
                <a:solidFill>
                  <a:schemeClr val="bg1"/>
                </a:solidFill>
              </a:rPr>
              <a:t>分  </a:t>
            </a:r>
            <a:r>
              <a:rPr lang="en-US" altLang="zh-CN" sz="2800" dirty="0">
                <a:solidFill>
                  <a:schemeClr val="bg1"/>
                </a:solidFill>
              </a:rPr>
              <a:t>91MHZ   IPC</a:t>
            </a:r>
            <a:r>
              <a:rPr lang="zh-CN" altLang="en-US" sz="2800" dirty="0">
                <a:solidFill>
                  <a:schemeClr val="bg1"/>
                </a:solidFill>
              </a:rPr>
              <a:t>比值</a:t>
            </a:r>
            <a:r>
              <a:rPr lang="en-US" altLang="zh-CN" sz="2800" dirty="0">
                <a:solidFill>
                  <a:schemeClr val="bg1"/>
                </a:solidFill>
              </a:rPr>
              <a:t>34.6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74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8771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第一阶段</a:t>
            </a:r>
            <a:r>
              <a:rPr lang="en-US" altLang="zh-CN" b="1" dirty="0">
                <a:solidFill>
                  <a:schemeClr val="bg1"/>
                </a:solidFill>
              </a:rPr>
              <a:t>CPU</a:t>
            </a:r>
            <a:r>
              <a:rPr lang="zh-CN" altLang="en-US" b="1" dirty="0">
                <a:solidFill>
                  <a:schemeClr val="bg1"/>
                </a:solidFill>
              </a:rPr>
              <a:t>主体架构</a:t>
            </a:r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3509" y="6403533"/>
            <a:ext cx="181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bg1"/>
                </a:solidFill>
              </a:rPr>
              <a:t>UltraMIPS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8"/>
          <a:stretch>
            <a:fillRect/>
          </a:stretch>
        </p:blipFill>
        <p:spPr>
          <a:xfrm>
            <a:off x="4674741" y="1316792"/>
            <a:ext cx="5129791" cy="4858823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8838469C-0779-4B3A-B22C-FD44EB5EE92E}"/>
              </a:ext>
            </a:extLst>
          </p:cNvPr>
          <p:cNvSpPr/>
          <p:nvPr/>
        </p:nvSpPr>
        <p:spPr>
          <a:xfrm>
            <a:off x="3280295" y="1672437"/>
            <a:ext cx="3424758" cy="3503295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123F52E-0D63-4CF9-B003-5C17842C9F82}"/>
              </a:ext>
            </a:extLst>
          </p:cNvPr>
          <p:cNvSpPr/>
          <p:nvPr/>
        </p:nvSpPr>
        <p:spPr>
          <a:xfrm>
            <a:off x="396125" y="1677352"/>
            <a:ext cx="2651760" cy="3503295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835" y="1833341"/>
            <a:ext cx="3060700" cy="917575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译码阶段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735" y="2960465"/>
            <a:ext cx="2374900" cy="2580742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>
                <a:solidFill>
                  <a:schemeClr val="bg1"/>
                </a:solidFill>
              </a:rPr>
              <a:t>对等译码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zh-CN" altLang="en-US" dirty="0">
                <a:solidFill>
                  <a:schemeClr val="bg1"/>
                </a:solidFill>
              </a:rPr>
              <a:t>发射仲裁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zh-CN" altLang="en-US" dirty="0">
                <a:solidFill>
                  <a:schemeClr val="bg1"/>
                </a:solidFill>
              </a:rPr>
              <a:t>并行取操作数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509" y="6403533"/>
            <a:ext cx="181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bg1"/>
                </a:solidFill>
              </a:rPr>
              <a:t>UltraMIPS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569640" y="209196"/>
            <a:ext cx="14339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</a:rPr>
              <a:t>CPU</a:t>
            </a:r>
            <a:r>
              <a:rPr lang="zh-CN" altLang="en-US" sz="1600" dirty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</a:rPr>
              <a:t>主体架构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1EF5661-BFF8-46FB-85F4-F5B7141BD857}"/>
              </a:ext>
            </a:extLst>
          </p:cNvPr>
          <p:cNvSpPr txBox="1">
            <a:spLocks/>
          </p:cNvSpPr>
          <p:nvPr/>
        </p:nvSpPr>
        <p:spPr>
          <a:xfrm>
            <a:off x="3550170" y="1833341"/>
            <a:ext cx="3060700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执行阶段</a:t>
            </a:r>
            <a:endParaRPr 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78DF56B-DEC0-49F7-889A-E7AFBFC79622}"/>
              </a:ext>
            </a:extLst>
          </p:cNvPr>
          <p:cNvSpPr txBox="1">
            <a:spLocks/>
          </p:cNvSpPr>
          <p:nvPr/>
        </p:nvSpPr>
        <p:spPr>
          <a:xfrm>
            <a:off x="3181388" y="2959145"/>
            <a:ext cx="3600450" cy="177297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</a:rPr>
              <a:t>不对等算数逻辑运算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</a:rPr>
              <a:t>华莱士树乘法器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</a:rPr>
              <a:t>发出访存信号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179BB5C1-9BC6-4DFE-9F7B-41DEF7F6D23F}"/>
              </a:ext>
            </a:extLst>
          </p:cNvPr>
          <p:cNvSpPr txBox="1">
            <a:spLocks/>
          </p:cNvSpPr>
          <p:nvPr/>
        </p:nvSpPr>
        <p:spPr>
          <a:xfrm>
            <a:off x="838200" y="-87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第一阶段</a:t>
            </a:r>
            <a:r>
              <a:rPr lang="en-US" altLang="zh-CN" b="1" dirty="0">
                <a:solidFill>
                  <a:schemeClr val="bg1"/>
                </a:solidFill>
              </a:rPr>
              <a:t>CPU</a:t>
            </a:r>
            <a:r>
              <a:rPr lang="zh-CN" altLang="en-US" b="1" dirty="0">
                <a:solidFill>
                  <a:schemeClr val="bg1"/>
                </a:solidFill>
              </a:rPr>
              <a:t>主体架构</a:t>
            </a:r>
            <a:endParaRPr 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6BA1A47-A5D6-495D-9B87-FE324A2B4588}"/>
              </a:ext>
            </a:extLst>
          </p:cNvPr>
          <p:cNvSpPr/>
          <p:nvPr/>
        </p:nvSpPr>
        <p:spPr>
          <a:xfrm>
            <a:off x="6915824" y="1672437"/>
            <a:ext cx="2406130" cy="3503295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46FB770B-50FF-4CD9-A34A-9D1703727321}"/>
              </a:ext>
            </a:extLst>
          </p:cNvPr>
          <p:cNvSpPr txBox="1">
            <a:spLocks/>
          </p:cNvSpPr>
          <p:nvPr/>
        </p:nvSpPr>
        <p:spPr>
          <a:xfrm>
            <a:off x="7286029" y="1833340"/>
            <a:ext cx="1665720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访存</a:t>
            </a:r>
            <a:endParaRPr lang="en-US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3C5F3F11-E7BB-4761-8879-D76743C87233}"/>
              </a:ext>
            </a:extLst>
          </p:cNvPr>
          <p:cNvSpPr txBox="1">
            <a:spLocks/>
          </p:cNvSpPr>
          <p:nvPr/>
        </p:nvSpPr>
        <p:spPr>
          <a:xfrm>
            <a:off x="6937463" y="2959145"/>
            <a:ext cx="2384490" cy="177297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</a:rPr>
              <a:t>接受访存数据并做拼接处理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</a:rPr>
              <a:t>异常处理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B999464-53EF-4388-B48F-D4AB986225A6}"/>
              </a:ext>
            </a:extLst>
          </p:cNvPr>
          <p:cNvSpPr/>
          <p:nvPr/>
        </p:nvSpPr>
        <p:spPr>
          <a:xfrm>
            <a:off x="9492874" y="1672437"/>
            <a:ext cx="2406130" cy="3503295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2EAF67F0-57A4-4011-BB33-44442DC111EF}"/>
              </a:ext>
            </a:extLst>
          </p:cNvPr>
          <p:cNvSpPr txBox="1">
            <a:spLocks/>
          </p:cNvSpPr>
          <p:nvPr/>
        </p:nvSpPr>
        <p:spPr>
          <a:xfrm>
            <a:off x="9863079" y="1833340"/>
            <a:ext cx="1665720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提交</a:t>
            </a:r>
            <a:endParaRPr lang="en-US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47F4B5C9-0301-4AA1-BA7C-14133A0ECE62}"/>
              </a:ext>
            </a:extLst>
          </p:cNvPr>
          <p:cNvSpPr txBox="1">
            <a:spLocks/>
          </p:cNvSpPr>
          <p:nvPr/>
        </p:nvSpPr>
        <p:spPr>
          <a:xfrm>
            <a:off x="9514513" y="2959145"/>
            <a:ext cx="2384490" cy="177297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</a:rPr>
              <a:t>写回寄存器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8771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CPU</a:t>
            </a:r>
            <a:r>
              <a:rPr lang="zh-CN" altLang="en-US" b="1" dirty="0">
                <a:solidFill>
                  <a:schemeClr val="bg1"/>
                </a:solidFill>
              </a:rPr>
              <a:t>主体架构</a:t>
            </a:r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3509" y="6403533"/>
            <a:ext cx="181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bg1"/>
                </a:solidFill>
              </a:rPr>
              <a:t>UltraMIPS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67" y="1316792"/>
            <a:ext cx="7417066" cy="4858823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第二版"/>
          <p:cNvSpPr>
            <a:spLocks noGrp="1"/>
          </p:cNvSpPr>
          <p:nvPr>
            <p:ph type="title"/>
          </p:nvPr>
        </p:nvSpPr>
        <p:spPr>
          <a:xfrm>
            <a:off x="838200" y="-8771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第二阶段</a:t>
            </a:r>
            <a:r>
              <a:rPr lang="en-US" altLang="zh-CN" b="1" dirty="0">
                <a:solidFill>
                  <a:schemeClr val="bg1"/>
                </a:solidFill>
              </a:rPr>
              <a:t>CPU</a:t>
            </a:r>
            <a:r>
              <a:rPr lang="zh-CN" altLang="en-US" b="1" dirty="0">
                <a:solidFill>
                  <a:schemeClr val="bg1"/>
                </a:solidFill>
              </a:rPr>
              <a:t>主体架构</a:t>
            </a:r>
            <a:endParaRPr lang="en-US" dirty="0"/>
          </a:p>
        </p:txBody>
      </p:sp>
      <p:sp>
        <p:nvSpPr>
          <p:cNvPr id="35" name="第三版">
            <a:extLst>
              <a:ext uri="{FF2B5EF4-FFF2-40B4-BE49-F238E27FC236}">
                <a16:creationId xmlns:a16="http://schemas.microsoft.com/office/drawing/2014/main" id="{CF8CC577-7D9F-4AD8-8BC3-D5261ACDE54E}"/>
              </a:ext>
            </a:extLst>
          </p:cNvPr>
          <p:cNvSpPr txBox="1">
            <a:spLocks/>
          </p:cNvSpPr>
          <p:nvPr/>
        </p:nvSpPr>
        <p:spPr>
          <a:xfrm>
            <a:off x="838200" y="18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第三阶段</a:t>
            </a:r>
            <a:r>
              <a:rPr lang="en-US" altLang="zh-CN" b="1" dirty="0">
                <a:solidFill>
                  <a:schemeClr val="bg1"/>
                </a:solidFill>
              </a:rPr>
              <a:t>CPU</a:t>
            </a:r>
            <a:r>
              <a:rPr lang="zh-CN" altLang="en-US" b="1" dirty="0">
                <a:solidFill>
                  <a:schemeClr val="bg1"/>
                </a:solidFill>
              </a:rPr>
              <a:t>主体架构</a:t>
            </a:r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3509" y="6403533"/>
            <a:ext cx="181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bg1"/>
                </a:solidFill>
              </a:rPr>
              <a:t>UltraMIPS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内容占位符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" r="54952" b="2248"/>
          <a:stretch>
            <a:fillRect/>
          </a:stretch>
        </p:blipFill>
        <p:spPr>
          <a:xfrm>
            <a:off x="2387467" y="1357703"/>
            <a:ext cx="3341269" cy="4708656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463266" y="1316792"/>
            <a:ext cx="4890534" cy="4860171"/>
          </a:xfrm>
        </p:spPr>
        <p:txBody>
          <a:bodyPr>
            <a:normAutofit lnSpcReduction="10000"/>
          </a:bodyPr>
          <a:lstStyle/>
          <a:p>
            <a:r>
              <a:rPr lang="en-US" altLang="zh-CN" b="1" dirty="0" err="1">
                <a:solidFill>
                  <a:schemeClr val="bg1"/>
                </a:solidFill>
              </a:rPr>
              <a:t>InstBuffer</a:t>
            </a:r>
            <a:endParaRPr lang="en-US" altLang="zh-CN" b="1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一周期最多加入两条指令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一周期最多发射两条指令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阈值设定（延迟槽和取指延迟）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分支预测</a:t>
            </a:r>
            <a:endParaRPr lang="en-US" altLang="zh-CN" b="1" dirty="0">
              <a:solidFill>
                <a:schemeClr val="bg1"/>
              </a:solidFill>
            </a:endParaRP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2bit</a:t>
            </a:r>
            <a:r>
              <a:rPr lang="zh-CN" altLang="en-US" dirty="0">
                <a:solidFill>
                  <a:schemeClr val="bg1"/>
                </a:solidFill>
              </a:rPr>
              <a:t>饱和计数器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多种类分支识别预测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91%</a:t>
            </a:r>
            <a:r>
              <a:rPr lang="zh-CN" altLang="en-US" dirty="0">
                <a:solidFill>
                  <a:schemeClr val="bg1"/>
                </a:solidFill>
              </a:rPr>
              <a:t>准确率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动态取指</a:t>
            </a:r>
            <a:endParaRPr lang="en-US" altLang="zh-CN" b="1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动态控制</a:t>
            </a:r>
            <a:r>
              <a:rPr lang="en-US" altLang="zh-CN" dirty="0" err="1">
                <a:solidFill>
                  <a:schemeClr val="bg1"/>
                </a:solidFill>
              </a:rPr>
              <a:t>ICache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支持</a:t>
            </a:r>
            <a:r>
              <a:rPr lang="en-US" altLang="zh-CN" dirty="0" err="1">
                <a:solidFill>
                  <a:schemeClr val="bg1"/>
                </a:solidFill>
              </a:rPr>
              <a:t>Uncached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动态计算</a:t>
            </a:r>
            <a:r>
              <a:rPr lang="en-US" altLang="zh-CN" dirty="0">
                <a:solidFill>
                  <a:schemeClr val="bg1"/>
                </a:solidFill>
              </a:rPr>
              <a:t>NPC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3635" y="3411351"/>
            <a:ext cx="4988040" cy="565079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InstBuffer</a:t>
            </a:r>
            <a:endParaRPr lang="en-US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4970981" y="3976430"/>
            <a:ext cx="0" cy="8733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1756094" y="2617031"/>
            <a:ext cx="0" cy="8733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4702143" y="3976430"/>
            <a:ext cx="0" cy="8733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529195" y="4849733"/>
            <a:ext cx="657538" cy="650565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指令发射</a:t>
            </a:r>
            <a:endParaRPr lang="en-US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588792" y="2617030"/>
            <a:ext cx="0" cy="8733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150965" y="2010482"/>
            <a:ext cx="997933" cy="589946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ICache</a:t>
            </a:r>
            <a:endParaRPr lang="en-US" altLang="zh-CN" dirty="0"/>
          </a:p>
          <a:p>
            <a:pPr algn="ctr"/>
            <a:r>
              <a:rPr lang="zh-CN" altLang="en-US" dirty="0"/>
              <a:t>取指</a:t>
            </a:r>
            <a:endParaRPr 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870338" y="2983949"/>
            <a:ext cx="99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队尾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950800" y="4117046"/>
            <a:ext cx="99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队头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8225" y="3490333"/>
            <a:ext cx="943258" cy="4224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取指预留</a:t>
            </a:r>
            <a:endParaRPr lang="en-US" sz="1400" dirty="0"/>
          </a:p>
        </p:txBody>
      </p:sp>
      <p:sp>
        <p:nvSpPr>
          <p:cNvPr id="19" name="矩形 18"/>
          <p:cNvSpPr/>
          <p:nvPr/>
        </p:nvSpPr>
        <p:spPr>
          <a:xfrm>
            <a:off x="4346721" y="3472332"/>
            <a:ext cx="943258" cy="4224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发射预留</a:t>
            </a:r>
            <a:endParaRPr lang="en-US" sz="1400" dirty="0"/>
          </a:p>
        </p:txBody>
      </p:sp>
      <p:sp>
        <p:nvSpPr>
          <p:cNvPr id="20" name="矩形 19"/>
          <p:cNvSpPr/>
          <p:nvPr/>
        </p:nvSpPr>
        <p:spPr>
          <a:xfrm>
            <a:off x="4401822" y="1293402"/>
            <a:ext cx="1262242" cy="565079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EX branch info</a:t>
            </a:r>
            <a:endParaRPr lang="en-US" dirty="0"/>
          </a:p>
        </p:txBody>
      </p:sp>
      <p:sp>
        <p:nvSpPr>
          <p:cNvPr id="21" name="矩形 20"/>
          <p:cNvSpPr/>
          <p:nvPr/>
        </p:nvSpPr>
        <p:spPr>
          <a:xfrm>
            <a:off x="1150965" y="1293364"/>
            <a:ext cx="1262242" cy="565079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</a:t>
            </a:r>
          </a:p>
          <a:p>
            <a:pPr algn="ctr"/>
            <a:r>
              <a:rPr lang="en-US" dirty="0"/>
              <a:t>PC+4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171950" y="2097645"/>
            <a:ext cx="4598656" cy="2202482"/>
            <a:chOff x="6374144" y="3056103"/>
            <a:chExt cx="4598656" cy="2202482"/>
          </a:xfrm>
        </p:grpSpPr>
        <p:sp>
          <p:nvSpPr>
            <p:cNvPr id="23" name="矩形 22"/>
            <p:cNvSpPr/>
            <p:nvPr/>
          </p:nvSpPr>
          <p:spPr>
            <a:xfrm>
              <a:off x="6374144" y="3056103"/>
              <a:ext cx="4598656" cy="220248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6473702" y="3140394"/>
              <a:ext cx="612043" cy="200728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Valid</a:t>
              </a:r>
            </a:p>
            <a:p>
              <a:pPr algn="ctr"/>
              <a:r>
                <a:rPr lang="en-US" sz="1400" dirty="0"/>
                <a:t>Table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7204943" y="3142849"/>
              <a:ext cx="733393" cy="200728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Target</a:t>
              </a:r>
            </a:p>
            <a:p>
              <a:pPr algn="ctr"/>
              <a:r>
                <a:rPr lang="en-US" sz="1400" dirty="0"/>
                <a:t>Table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8046017" y="3140394"/>
              <a:ext cx="733393" cy="200728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Target</a:t>
              </a:r>
            </a:p>
            <a:p>
              <a:pPr algn="ctr"/>
              <a:r>
                <a:rPr lang="en-US" sz="1400" dirty="0"/>
                <a:t>Table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8898608" y="3148006"/>
              <a:ext cx="906173" cy="200728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Direction</a:t>
              </a:r>
            </a:p>
            <a:p>
              <a:pPr algn="ctr"/>
              <a:r>
                <a:rPr lang="en-US" sz="1400" dirty="0"/>
                <a:t>FSM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9919716" y="3140393"/>
              <a:ext cx="906173" cy="200728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Type</a:t>
              </a:r>
            </a:p>
            <a:p>
              <a:pPr algn="ctr"/>
              <a:r>
                <a:rPr lang="en-US" sz="1400" dirty="0"/>
                <a:t>Table</a:t>
              </a:r>
            </a:p>
          </p:txBody>
        </p:sp>
      </p:grpSp>
      <p:cxnSp>
        <p:nvCxnSpPr>
          <p:cNvPr id="29" name="连接符: 肘形 28"/>
          <p:cNvCxnSpPr>
            <a:stCxn id="20" idx="1"/>
            <a:endCxn id="23" idx="0"/>
          </p:cNvCxnSpPr>
          <p:nvPr/>
        </p:nvCxnSpPr>
        <p:spPr>
          <a:xfrm rot="10800000" flipV="1">
            <a:off x="3471278" y="1575941"/>
            <a:ext cx="930544" cy="521703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连接符: 肘形 29"/>
          <p:cNvCxnSpPr>
            <a:stCxn id="21" idx="3"/>
            <a:endCxn id="23" idx="0"/>
          </p:cNvCxnSpPr>
          <p:nvPr/>
        </p:nvCxnSpPr>
        <p:spPr>
          <a:xfrm>
            <a:off x="2413207" y="1575904"/>
            <a:ext cx="1058071" cy="521741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连接符: 肘形 30"/>
          <p:cNvCxnSpPr>
            <a:stCxn id="25" idx="2"/>
            <a:endCxn id="32" idx="0"/>
          </p:cNvCxnSpPr>
          <p:nvPr/>
        </p:nvCxnSpPr>
        <p:spPr>
          <a:xfrm rot="16200000" flipH="1">
            <a:off x="1650707" y="4910414"/>
            <a:ext cx="1440142" cy="266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740989" y="5631818"/>
            <a:ext cx="1262243" cy="293950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Target</a:t>
            </a:r>
            <a:endParaRPr lang="en-US" dirty="0"/>
          </a:p>
        </p:txBody>
      </p:sp>
      <p:cxnSp>
        <p:nvCxnSpPr>
          <p:cNvPr id="33" name="连接符: 肘形 32"/>
          <p:cNvCxnSpPr>
            <a:stCxn id="27" idx="2"/>
            <a:endCxn id="34" idx="0"/>
          </p:cNvCxnSpPr>
          <p:nvPr/>
        </p:nvCxnSpPr>
        <p:spPr>
          <a:xfrm rot="16200000" flipH="1">
            <a:off x="3434073" y="4912261"/>
            <a:ext cx="1434985" cy="4128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3522507" y="5631818"/>
            <a:ext cx="1262243" cy="293950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Direction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5" grpId="0"/>
      <p:bldP spid="8" grpId="0" animBg="1"/>
      <p:bldP spid="8" grpId="1" animBg="1"/>
      <p:bldP spid="13" grpId="0" animBg="1"/>
      <p:bldP spid="13" grpId="1" animBg="1"/>
      <p:bldP spid="15" grpId="0" animBg="1"/>
      <p:bldP spid="15" grpId="1" animBg="1"/>
      <p:bldP spid="16" grpId="0"/>
      <p:bldP spid="16" grpId="1"/>
      <p:bldP spid="17" grpId="0"/>
      <p:bldP spid="17" grpId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32" grpId="0" animBg="1"/>
      <p:bldP spid="32" grpId="1" animBg="1"/>
      <p:bldP spid="34" grpId="0" animBg="1"/>
      <p:bldP spid="3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0758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取指阶段</a:t>
            </a:r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3509" y="6403533"/>
            <a:ext cx="181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bg1"/>
                </a:solidFill>
              </a:rPr>
              <a:t>UltraMIPS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569640" y="209196"/>
            <a:ext cx="14339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</a:rPr>
              <a:t>CPU</a:t>
            </a:r>
            <a:r>
              <a:rPr lang="zh-CN" altLang="en-US" sz="1600" dirty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</a:rPr>
              <a:t>主体架构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3635" y="3411351"/>
            <a:ext cx="4988040" cy="565079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InstBuffer</a:t>
            </a:r>
            <a:endParaRPr 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970981" y="3976430"/>
            <a:ext cx="0" cy="8733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1756094" y="2617031"/>
            <a:ext cx="0" cy="8733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702143" y="3976430"/>
            <a:ext cx="0" cy="8733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529195" y="4849733"/>
            <a:ext cx="657538" cy="650565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指令发射</a:t>
            </a:r>
            <a:endParaRPr lang="en-US" dirty="0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1588792" y="2617030"/>
            <a:ext cx="0" cy="8733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150965" y="2010482"/>
            <a:ext cx="997933" cy="589946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ICache</a:t>
            </a:r>
            <a:endParaRPr lang="en-US" altLang="zh-CN" dirty="0"/>
          </a:p>
          <a:p>
            <a:pPr algn="ctr"/>
            <a:r>
              <a:rPr lang="zh-CN" altLang="en-US" dirty="0"/>
              <a:t>取指</a:t>
            </a:r>
            <a:endParaRPr 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870338" y="2983949"/>
            <a:ext cx="99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队尾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50800" y="4117046"/>
            <a:ext cx="99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队头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78225" y="3490333"/>
            <a:ext cx="943258" cy="4224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取指预留</a:t>
            </a:r>
            <a:endParaRPr lang="en-US" sz="1400" dirty="0"/>
          </a:p>
        </p:txBody>
      </p:sp>
      <p:sp>
        <p:nvSpPr>
          <p:cNvPr id="24" name="矩形 23"/>
          <p:cNvSpPr/>
          <p:nvPr/>
        </p:nvSpPr>
        <p:spPr>
          <a:xfrm>
            <a:off x="4346721" y="3472332"/>
            <a:ext cx="943258" cy="4224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发射预留</a:t>
            </a:r>
            <a:endParaRPr lang="en-US" sz="1400" dirty="0"/>
          </a:p>
        </p:txBody>
      </p:sp>
      <p:sp>
        <p:nvSpPr>
          <p:cNvPr id="32" name="矩形 31"/>
          <p:cNvSpPr/>
          <p:nvPr/>
        </p:nvSpPr>
        <p:spPr>
          <a:xfrm>
            <a:off x="9824654" y="1727942"/>
            <a:ext cx="1262242" cy="565079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EX branch info</a:t>
            </a:r>
            <a:endParaRPr lang="en-US" dirty="0"/>
          </a:p>
        </p:txBody>
      </p:sp>
      <p:sp>
        <p:nvSpPr>
          <p:cNvPr id="33" name="矩形 32"/>
          <p:cNvSpPr/>
          <p:nvPr/>
        </p:nvSpPr>
        <p:spPr>
          <a:xfrm>
            <a:off x="6573797" y="1727904"/>
            <a:ext cx="1262242" cy="565079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</a:t>
            </a:r>
          </a:p>
          <a:p>
            <a:pPr algn="ctr"/>
            <a:r>
              <a:rPr lang="en-US" dirty="0"/>
              <a:t>PC+4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6594782" y="2532185"/>
            <a:ext cx="4598656" cy="2202482"/>
            <a:chOff x="6374144" y="3056103"/>
            <a:chExt cx="4598656" cy="2202482"/>
          </a:xfrm>
        </p:grpSpPr>
        <p:sp>
          <p:nvSpPr>
            <p:cNvPr id="34" name="矩形 33"/>
            <p:cNvSpPr/>
            <p:nvPr/>
          </p:nvSpPr>
          <p:spPr>
            <a:xfrm>
              <a:off x="6374144" y="3056103"/>
              <a:ext cx="4598656" cy="220248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6473702" y="3140394"/>
              <a:ext cx="612043" cy="200728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Valid</a:t>
              </a:r>
            </a:p>
            <a:p>
              <a:pPr algn="ctr"/>
              <a:r>
                <a:rPr lang="en-US" sz="1400" dirty="0"/>
                <a:t>Table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7204943" y="3142849"/>
              <a:ext cx="733393" cy="200728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Target</a:t>
              </a:r>
            </a:p>
            <a:p>
              <a:pPr algn="ctr"/>
              <a:r>
                <a:rPr lang="en-US" sz="1400" dirty="0"/>
                <a:t>Table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8046017" y="3140394"/>
              <a:ext cx="733393" cy="200728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Target</a:t>
              </a:r>
            </a:p>
            <a:p>
              <a:pPr algn="ctr"/>
              <a:r>
                <a:rPr lang="en-US" sz="1400" dirty="0"/>
                <a:t>Table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8898608" y="3148006"/>
              <a:ext cx="906173" cy="200728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Direction</a:t>
              </a:r>
            </a:p>
            <a:p>
              <a:pPr algn="ctr"/>
              <a:r>
                <a:rPr lang="en-US" sz="1400" dirty="0"/>
                <a:t>FSM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9919716" y="3140393"/>
              <a:ext cx="906173" cy="200728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Type</a:t>
              </a:r>
            </a:p>
            <a:p>
              <a:pPr algn="ctr"/>
              <a:r>
                <a:rPr lang="en-US" sz="1400" dirty="0"/>
                <a:t>Table</a:t>
              </a:r>
            </a:p>
          </p:txBody>
        </p:sp>
      </p:grpSp>
      <p:cxnSp>
        <p:nvCxnSpPr>
          <p:cNvPr id="51" name="连接符: 肘形 50"/>
          <p:cNvCxnSpPr>
            <a:stCxn id="32" idx="1"/>
            <a:endCxn id="34" idx="0"/>
          </p:cNvCxnSpPr>
          <p:nvPr/>
        </p:nvCxnSpPr>
        <p:spPr>
          <a:xfrm rot="10800000" flipV="1">
            <a:off x="8894110" y="2010481"/>
            <a:ext cx="930544" cy="521703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连接符: 肘形 63"/>
          <p:cNvCxnSpPr>
            <a:stCxn id="33" idx="3"/>
            <a:endCxn id="34" idx="0"/>
          </p:cNvCxnSpPr>
          <p:nvPr/>
        </p:nvCxnSpPr>
        <p:spPr>
          <a:xfrm>
            <a:off x="7836039" y="2010444"/>
            <a:ext cx="1058071" cy="521741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连接符: 肘形 72"/>
          <p:cNvCxnSpPr>
            <a:stCxn id="37" idx="2"/>
            <a:endCxn id="83" idx="0"/>
          </p:cNvCxnSpPr>
          <p:nvPr/>
        </p:nvCxnSpPr>
        <p:spPr>
          <a:xfrm rot="16200000" flipH="1">
            <a:off x="7073539" y="5344954"/>
            <a:ext cx="1440142" cy="266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7163821" y="6066358"/>
            <a:ext cx="1262243" cy="293950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Target</a:t>
            </a:r>
            <a:endParaRPr lang="en-US" dirty="0"/>
          </a:p>
        </p:txBody>
      </p:sp>
      <p:cxnSp>
        <p:nvCxnSpPr>
          <p:cNvPr id="98" name="连接符: 肘形 97"/>
          <p:cNvCxnSpPr>
            <a:stCxn id="41" idx="2"/>
            <a:endCxn id="96" idx="0"/>
          </p:cNvCxnSpPr>
          <p:nvPr/>
        </p:nvCxnSpPr>
        <p:spPr>
          <a:xfrm rot="16200000" flipH="1">
            <a:off x="8856905" y="5346801"/>
            <a:ext cx="1434985" cy="4128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8945339" y="6066358"/>
            <a:ext cx="1262243" cy="293950"/>
          </a:xfrm>
          <a:prstGeom prst="rect">
            <a:avLst/>
          </a:prstGeom>
          <a:solidFill>
            <a:srgbClr val="5B9BD5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Direction</a:t>
            </a:r>
            <a:endParaRPr lang="en-US" dirty="0"/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ncezyj2">
      <a:majorFont>
        <a:latin typeface="Arial"/>
        <a:ea typeface="等线"/>
        <a:cs typeface=""/>
      </a:majorFont>
      <a:minorFont>
        <a:latin typeface="Arial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2697</TotalTime>
  <Words>930</Words>
  <Application>Microsoft Office PowerPoint</Application>
  <PresentationFormat>宽屏</PresentationFormat>
  <Paragraphs>311</Paragraphs>
  <Slides>15</Slides>
  <Notes>15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Arial</vt:lpstr>
      <vt:lpstr>Calibri</vt:lpstr>
      <vt:lpstr>Kristen ITC</vt:lpstr>
      <vt:lpstr>Sabo</vt:lpstr>
      <vt:lpstr>Office 主题​​</vt:lpstr>
      <vt:lpstr>基于双发射处理器的 UltraMIPS 系统设计介绍</vt:lpstr>
      <vt:lpstr>PowerPoint 演示文稿</vt:lpstr>
      <vt:lpstr>CPU主体架构</vt:lpstr>
      <vt:lpstr>双发射处理器性能提升记录</vt:lpstr>
      <vt:lpstr>第一阶段CPU主体架构</vt:lpstr>
      <vt:lpstr>译码阶段</vt:lpstr>
      <vt:lpstr>CPU主体架构</vt:lpstr>
      <vt:lpstr>第二阶段CPU主体架构</vt:lpstr>
      <vt:lpstr>取指阶段</vt:lpstr>
      <vt:lpstr>动态取指</vt:lpstr>
      <vt:lpstr>Cache主体架构</vt:lpstr>
      <vt:lpstr>SoC结构</vt:lpstr>
      <vt:lpstr>系统级外设</vt:lpstr>
      <vt:lpstr>PowerPoint 演示文稿</vt:lpstr>
      <vt:lpstr>基于双发射处理器的 UltraMIPS 系统设计介绍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All-in-Cloud:challenges and future expectations of AiC</dc:title>
  <dc:creator>李 程浩</dc:creator>
  <cp:lastModifiedBy>李 程浩</cp:lastModifiedBy>
  <cp:revision>156</cp:revision>
  <dcterms:created xsi:type="dcterms:W3CDTF">2019-10-30T01:24:00Z</dcterms:created>
  <dcterms:modified xsi:type="dcterms:W3CDTF">2020-08-21T09:17:29Z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